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24F0E-1646-4A8E-B101-F50987447109}" type="datetimeFigureOut">
              <a:rPr lang="es-ES" smtClean="0"/>
              <a:pPr/>
              <a:t>19/09/2019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DC581-21F1-4BC7-B7E2-6B8EA88F263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Títul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88640"/>
            <a:ext cx="6264696" cy="5305815"/>
          </a:xfrm>
          <a:prstGeom prst="rect">
            <a:avLst/>
          </a:prstGeom>
        </p:spPr>
      </p:pic>
      <p:pic>
        <p:nvPicPr>
          <p:cNvPr id="5" name="4 Imagen" descr="Logo OBSERVACOM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5949280"/>
            <a:ext cx="3507444" cy="503680"/>
          </a:xfrm>
          <a:prstGeom prst="rect">
            <a:avLst/>
          </a:prstGeom>
        </p:spPr>
      </p:pic>
      <p:pic>
        <p:nvPicPr>
          <p:cNvPr id="6" name="5 Imagen" descr="Logo CAinf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5661248"/>
            <a:ext cx="1944216" cy="9424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UY" dirty="0" smtClean="0"/>
              <a:t>Transparencia y rendición </a:t>
            </a:r>
            <a:r>
              <a:rPr lang="es-UY" dirty="0"/>
              <a:t>de </a:t>
            </a:r>
            <a:r>
              <a:rPr lang="es-UY" dirty="0" smtClean="0"/>
              <a:t>cuentas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 smtClean="0"/>
          </a:p>
          <a:p>
            <a:r>
              <a:rPr lang="es-UY" dirty="0" smtClean="0"/>
              <a:t>Recoge </a:t>
            </a:r>
            <a:r>
              <a:rPr lang="es-UY" dirty="0"/>
              <a:t>las propuestas de organismos multilaterales y organizaciones sociales tales como </a:t>
            </a:r>
            <a:r>
              <a:rPr lang="es-UY" b="1" dirty="0"/>
              <a:t>Principios de Santa Clara</a:t>
            </a:r>
            <a:r>
              <a:rPr lang="es-UY" dirty="0"/>
              <a:t> o </a:t>
            </a:r>
            <a:r>
              <a:rPr lang="es-UY" b="1" dirty="0"/>
              <a:t>Principios de Manila</a:t>
            </a:r>
            <a:r>
              <a:rPr lang="es-UY" dirty="0"/>
              <a:t> o los Relatores, pero las transforma en OBLIGACIONES y no en sólo en RECOMENDACIONES que las plataformas </a:t>
            </a:r>
            <a:r>
              <a:rPr lang="es-UY" dirty="0" smtClean="0"/>
              <a:t>y sus dueños adopten </a:t>
            </a:r>
            <a:r>
              <a:rPr lang="es-UY" dirty="0"/>
              <a:t>si </a:t>
            </a:r>
            <a:r>
              <a:rPr lang="es-UY" dirty="0" smtClean="0"/>
              <a:t>así lo quieren</a:t>
            </a:r>
            <a:r>
              <a:rPr lang="es-UY" dirty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UY" sz="4000" dirty="0" smtClean="0"/>
              <a:t>¿Alcanza con obligaciones </a:t>
            </a:r>
            <a:br>
              <a:rPr lang="es-UY" sz="4000" dirty="0" smtClean="0"/>
            </a:br>
            <a:r>
              <a:rPr lang="es-UY" sz="4000" dirty="0" smtClean="0"/>
              <a:t>de transparencia </a:t>
            </a:r>
            <a:br>
              <a:rPr lang="es-UY" sz="4000" dirty="0" smtClean="0"/>
            </a:br>
            <a:r>
              <a:rPr lang="es-UY" sz="4000" dirty="0" smtClean="0"/>
              <a:t>y rendición de cuentas?</a:t>
            </a:r>
            <a:endParaRPr lang="es-E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/>
              <a:t>Derecho a defensa </a:t>
            </a:r>
            <a:r>
              <a:rPr lang="es-UY" dirty="0" smtClean="0"/>
              <a:t>y </a:t>
            </a:r>
            <a:r>
              <a:rPr lang="es-UY" dirty="0"/>
              <a:t>acceso a </a:t>
            </a:r>
            <a:r>
              <a:rPr lang="es-UY" dirty="0" smtClean="0"/>
              <a:t>Justicia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Se promueve la adopción de </a:t>
            </a:r>
            <a:r>
              <a:rPr lang="es-UY" b="1" dirty="0"/>
              <a:t>mecanismos internos de </a:t>
            </a:r>
            <a:r>
              <a:rPr lang="es-UY" b="1" dirty="0" smtClean="0"/>
              <a:t>apelación y resolución </a:t>
            </a:r>
            <a:r>
              <a:rPr lang="es-UY" b="1" dirty="0"/>
              <a:t>de controversias</a:t>
            </a:r>
            <a:r>
              <a:rPr lang="es-UY" dirty="0"/>
              <a:t> (AUTO-REGULACIÓN) y cualquier otro mecanismo pre-judicial, pero las plataformas </a:t>
            </a:r>
            <a:r>
              <a:rPr lang="es-UY" b="1" dirty="0"/>
              <a:t>no pueden impedir que un usuario pueda reclamar </a:t>
            </a:r>
            <a:r>
              <a:rPr lang="es-UY" dirty="0"/>
              <a:t>por violación de derechos ANTE LA JUSTICIA DE SU PAÍS, ni </a:t>
            </a:r>
            <a:r>
              <a:rPr lang="es-UY" dirty="0" smtClean="0"/>
              <a:t>exigir en </a:t>
            </a:r>
            <a:r>
              <a:rPr lang="es-UY" dirty="0"/>
              <a:t>sus TOS </a:t>
            </a:r>
            <a:r>
              <a:rPr lang="es-UY" b="1" dirty="0"/>
              <a:t>que las controversias se resolverán en un país distinto</a:t>
            </a:r>
            <a:r>
              <a:rPr lang="es-UY" dirty="0"/>
              <a:t>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dirty="0"/>
              <a:t>Términos de </a:t>
            </a:r>
            <a:r>
              <a:rPr lang="es-UY" dirty="0" smtClean="0"/>
              <a:t>servicio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Estamos todos de </a:t>
            </a:r>
            <a:r>
              <a:rPr lang="es-UY" dirty="0" smtClean="0"/>
              <a:t>acuerdo que NO </a:t>
            </a:r>
            <a:r>
              <a:rPr lang="es-UY" dirty="0" smtClean="0"/>
              <a:t>PUEDEN SER INCOMPATIBLES CON LOS ESTÁNDARES INTERNACIONALES DE DDHH. </a:t>
            </a:r>
            <a:r>
              <a:rPr lang="es-UY" dirty="0"/>
              <a:t>¿Qué significa eso? La propuesta trata de dar </a:t>
            </a:r>
            <a:r>
              <a:rPr lang="es-UY" dirty="0" smtClean="0"/>
              <a:t>respuestas concretas a esta pregunta, </a:t>
            </a:r>
            <a:r>
              <a:rPr lang="es-UY" dirty="0"/>
              <a:t>imponiendo </a:t>
            </a:r>
            <a:r>
              <a:rPr lang="es-UY" dirty="0" smtClean="0"/>
              <a:t>CIERTAS CONDICIONES </a:t>
            </a:r>
            <a:r>
              <a:rPr lang="es-UY" dirty="0"/>
              <a:t>para que lo </a:t>
            </a:r>
            <a:r>
              <a:rPr lang="es-UY" dirty="0" smtClean="0"/>
              <a:t>sean, en especial en </a:t>
            </a:r>
            <a:r>
              <a:rPr lang="es-UY" b="1" dirty="0" smtClean="0"/>
              <a:t>los propios términos de servicios y normas comunitarias</a:t>
            </a:r>
            <a:r>
              <a:rPr lang="es-UY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/>
              <a:t>Aplicación de políticas 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y </a:t>
            </a:r>
            <a:r>
              <a:rPr lang="es-UY" dirty="0"/>
              <a:t>debido </a:t>
            </a:r>
            <a:r>
              <a:rPr lang="es-UY" dirty="0" smtClean="0"/>
              <a:t>proceso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 smtClean="0"/>
          </a:p>
          <a:p>
            <a:r>
              <a:rPr lang="es-UY" dirty="0" smtClean="0"/>
              <a:t>El </a:t>
            </a:r>
            <a:r>
              <a:rPr lang="es-UY" dirty="0"/>
              <a:t>estándar de </a:t>
            </a:r>
            <a:r>
              <a:rPr lang="es-UY" dirty="0" smtClean="0"/>
              <a:t>PROPORCIONALIDAD aplica </a:t>
            </a:r>
            <a:r>
              <a:rPr lang="es-UY" dirty="0"/>
              <a:t>no sólo a las sanciones que pudieran aplicar sino también </a:t>
            </a:r>
            <a:r>
              <a:rPr lang="es-UY" dirty="0" smtClean="0"/>
              <a:t>se relaciona con </a:t>
            </a:r>
            <a:r>
              <a:rPr lang="es-UY" b="1" dirty="0" smtClean="0"/>
              <a:t>los </a:t>
            </a:r>
            <a:r>
              <a:rPr lang="es-UY" b="1" dirty="0"/>
              <a:t>procedimientos y debido proceso para ajustarse a los DDHH </a:t>
            </a:r>
            <a:r>
              <a:rPr lang="es-UY" dirty="0"/>
              <a:t>en </a:t>
            </a:r>
            <a:r>
              <a:rPr lang="es-UY" dirty="0" smtClean="0"/>
              <a:t>línea. </a:t>
            </a:r>
            <a:endParaRPr lang="es-UY" dirty="0" smtClean="0"/>
          </a:p>
          <a:p>
            <a:pPr>
              <a:buNone/>
            </a:pPr>
            <a:r>
              <a:rPr lang="es-UY" dirty="0" smtClean="0"/>
              <a:t>Por </a:t>
            </a:r>
            <a:r>
              <a:rPr lang="es-UY" dirty="0" err="1"/>
              <a:t>ej</a:t>
            </a:r>
            <a:r>
              <a:rPr lang="es-UY" dirty="0"/>
              <a:t>: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Com</a:t>
            </a:r>
            <a:r>
              <a:rPr lang="es-UY" dirty="0" smtClean="0"/>
              <a:t>o criterio general, </a:t>
            </a:r>
            <a:r>
              <a:rPr lang="es-UY" dirty="0" smtClean="0"/>
              <a:t>d</a:t>
            </a:r>
            <a:r>
              <a:rPr lang="es-UY" dirty="0" smtClean="0"/>
              <a:t>ebe </a:t>
            </a:r>
            <a:r>
              <a:rPr lang="es-UY" b="1" dirty="0"/>
              <a:t>garantizarse el debido proceso y el derecho a defensa ANTES</a:t>
            </a:r>
            <a:r>
              <a:rPr lang="es-UY" dirty="0"/>
              <a:t> de tomar una decisión de remoción o restricción de contenidos o cuentas/perfiles, salvo que haya un </a:t>
            </a:r>
            <a:r>
              <a:rPr lang="es-UY" b="1" dirty="0"/>
              <a:t>daño grave, inminente e irreparable o de difícil reparación</a:t>
            </a:r>
            <a:r>
              <a:rPr lang="es-UY" dirty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En estos casos, las plataformas </a:t>
            </a:r>
            <a:r>
              <a:rPr lang="es-UY" b="1" dirty="0"/>
              <a:t>podrían </a:t>
            </a:r>
            <a:r>
              <a:rPr lang="es-UY" b="1" dirty="0" smtClean="0"/>
              <a:t>bajar </a:t>
            </a:r>
            <a:r>
              <a:rPr lang="es-UY" b="1" dirty="0"/>
              <a:t>un contenido o cuenta/perfil</a:t>
            </a:r>
            <a:r>
              <a:rPr lang="es-UY" dirty="0"/>
              <a:t> (incluso de manera automática) y </a:t>
            </a:r>
            <a:r>
              <a:rPr lang="es-UY" b="1" dirty="0"/>
              <a:t>garantizar el debido proceso POSTERIOR</a:t>
            </a:r>
            <a:r>
              <a:rPr lang="es-UY" dirty="0"/>
              <a:t>, con mecanismos adecuados de </a:t>
            </a:r>
            <a:r>
              <a:rPr lang="es-UY" b="1" dirty="0"/>
              <a:t>apelación</a:t>
            </a:r>
            <a:r>
              <a:rPr lang="es-UY" dirty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Debe </a:t>
            </a:r>
            <a:r>
              <a:rPr lang="es-UY" b="1" dirty="0"/>
              <a:t>prohibirse</a:t>
            </a:r>
            <a:r>
              <a:rPr lang="es-UY" dirty="0"/>
              <a:t> la utilización (por decisión propia </a:t>
            </a:r>
            <a:r>
              <a:rPr lang="es-UY" dirty="0" smtClean="0"/>
              <a:t>u obligación </a:t>
            </a:r>
            <a:r>
              <a:rPr lang="es-UY" dirty="0"/>
              <a:t>legal) de </a:t>
            </a:r>
            <a:r>
              <a:rPr lang="es-UY" b="1" dirty="0"/>
              <a:t>filtros de subida o </a:t>
            </a:r>
            <a:r>
              <a:rPr lang="es-UY" b="1" dirty="0" smtClean="0"/>
              <a:t>carga</a:t>
            </a:r>
            <a:r>
              <a:rPr lang="es-UY" dirty="0" smtClean="0"/>
              <a:t>, </a:t>
            </a:r>
            <a:r>
              <a:rPr lang="es-UY" dirty="0"/>
              <a:t>salvo para proteger a la niñez o </a:t>
            </a:r>
            <a:r>
              <a:rPr lang="es-UY" dirty="0" smtClean="0"/>
              <a:t>casos excepcionale</a:t>
            </a:r>
            <a:r>
              <a:rPr lang="es-UY" dirty="0" smtClean="0"/>
              <a:t>s o razones objetivamente técnicas</a:t>
            </a:r>
            <a:r>
              <a:rPr lang="es-UY" dirty="0" smtClean="0"/>
              <a:t>.</a:t>
            </a:r>
            <a:endParaRPr lang="es-UY" dirty="0" smtClean="0"/>
          </a:p>
          <a:p>
            <a:r>
              <a:rPr lang="es-UY" dirty="0" smtClean="0"/>
              <a:t>De lo contrario, </a:t>
            </a:r>
            <a:r>
              <a:rPr lang="es-UY" dirty="0" smtClean="0"/>
              <a:t>debería ser considerado como </a:t>
            </a:r>
            <a:r>
              <a:rPr lang="es-UY" b="1" dirty="0" smtClean="0"/>
              <a:t>censura </a:t>
            </a:r>
            <a:r>
              <a:rPr lang="es-UY" b="1" dirty="0" smtClean="0"/>
              <a:t>previa</a:t>
            </a:r>
            <a:r>
              <a:rPr lang="es-UY" dirty="0" smtClean="0"/>
              <a:t>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/>
              <a:t>Regulación </a:t>
            </a:r>
            <a:r>
              <a:rPr lang="es-UY" dirty="0" smtClean="0"/>
              <a:t>para 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proteger </a:t>
            </a:r>
            <a:r>
              <a:rPr lang="es-UY" dirty="0"/>
              <a:t>a las plataformas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Para </a:t>
            </a:r>
            <a:r>
              <a:rPr lang="es-UY" b="1" dirty="0" smtClean="0"/>
              <a:t>proteger a los usuarios </a:t>
            </a:r>
            <a:r>
              <a:rPr lang="es-UY" dirty="0" smtClean="0"/>
              <a:t>también la legislación debe proteger a las plataformas, por eso la propuesta</a:t>
            </a:r>
          </a:p>
          <a:p>
            <a:r>
              <a:rPr lang="es-UY" dirty="0" smtClean="0"/>
              <a:t>Mantiene </a:t>
            </a:r>
            <a:r>
              <a:rPr lang="es-UY" dirty="0"/>
              <a:t>los estándares de </a:t>
            </a:r>
            <a:r>
              <a:rPr lang="es-UY" dirty="0" smtClean="0"/>
              <a:t>NO RESPONSABILIDAD LEGAL sobre </a:t>
            </a:r>
            <a:r>
              <a:rPr lang="es-UY" dirty="0"/>
              <a:t>contenidos de terceros</a:t>
            </a:r>
            <a:endParaRPr lang="es-ES" dirty="0"/>
          </a:p>
          <a:p>
            <a:r>
              <a:rPr lang="es-UY" dirty="0" smtClean="0"/>
              <a:t>PROHIBICIÓN de </a:t>
            </a:r>
            <a:r>
              <a:rPr lang="es-UY" dirty="0"/>
              <a:t>obligar mediante ley a las plataformas a realizar </a:t>
            </a:r>
            <a:r>
              <a:rPr lang="es-UY" dirty="0" smtClean="0"/>
              <a:t>MONITOREOS SISTEMÁTICOS Y GENÉRICOS </a:t>
            </a:r>
            <a:r>
              <a:rPr lang="es-UY" dirty="0"/>
              <a:t>de contenidos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/>
              <a:t>¿Quién aprueba la regulación 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y </a:t>
            </a:r>
            <a:r>
              <a:rPr lang="es-UY" dirty="0"/>
              <a:t>quién </a:t>
            </a:r>
            <a:r>
              <a:rPr lang="es-UY" dirty="0" smtClean="0"/>
              <a:t>la aplica?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UY" dirty="0" smtClean="0"/>
          </a:p>
          <a:p>
            <a:r>
              <a:rPr lang="es-ES" dirty="0" smtClean="0"/>
              <a:t>Una regulación democrática deberá estructurarse sobre la base de un modelo de CO-REGULACIÓN, donde las estructuras de AUTO-REGULACIÓN y de REGULACIÓN PÚBLICA se complementen, como resultado de un proceso de GOBERNANZA MULTISECTORIAL que tenga en cuenta los contextos locales y regionales.</a:t>
            </a:r>
          </a:p>
          <a:p>
            <a:endParaRPr lang="es-UY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¿Qué no es?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r>
              <a:rPr lang="es-UY" dirty="0"/>
              <a:t>No es una propuesta para REGULAR CONTENIDOS en Internet</a:t>
            </a:r>
            <a:endParaRPr lang="es-ES" dirty="0"/>
          </a:p>
          <a:p>
            <a:r>
              <a:rPr lang="es-UY" dirty="0"/>
              <a:t>No promueve ni OBLIGA a las plataformas a regular contenidos</a:t>
            </a:r>
            <a:endParaRPr lang="es-ES" dirty="0"/>
          </a:p>
          <a:p>
            <a:r>
              <a:rPr lang="es-UY" dirty="0"/>
              <a:t>No propone </a:t>
            </a:r>
            <a:r>
              <a:rPr lang="es-UY" dirty="0" smtClean="0"/>
              <a:t>tratar a </a:t>
            </a:r>
            <a:r>
              <a:rPr lang="es-UY" dirty="0"/>
              <a:t>TODOS LOS INTERMEDIARIOS POR IGUAL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Y" dirty="0" smtClean="0"/>
              <a:t>La propuesta </a:t>
            </a:r>
            <a:r>
              <a:rPr lang="es-UY" dirty="0" smtClean="0"/>
              <a:t>sostiene </a:t>
            </a:r>
            <a:r>
              <a:rPr lang="es-UY" dirty="0" smtClean="0"/>
              <a:t>que no es posible que </a:t>
            </a:r>
            <a:r>
              <a:rPr lang="es-UY" b="1" dirty="0" smtClean="0"/>
              <a:t>tales poderes fácticos no tengan ningún tipo de regulación pública</a:t>
            </a:r>
            <a:r>
              <a:rPr lang="es-UY" dirty="0" smtClean="0"/>
              <a:t> para proteger y garantizar el derecho a la libertad de expresión. </a:t>
            </a:r>
            <a:endParaRPr lang="es-UY" dirty="0" smtClean="0"/>
          </a:p>
          <a:p>
            <a:r>
              <a:rPr lang="es-ES" dirty="0" smtClean="0"/>
              <a:t>En este sentido, </a:t>
            </a:r>
            <a:r>
              <a:rPr lang="es-UY" dirty="0" smtClean="0"/>
              <a:t>se propone la necesidad de contar con </a:t>
            </a:r>
            <a:r>
              <a:rPr lang="es-UY" b="1" dirty="0" smtClean="0"/>
              <a:t>organismos reguladores</a:t>
            </a:r>
            <a:r>
              <a:rPr lang="es-UY" dirty="0" smtClean="0"/>
              <a:t> con suficiente AUTONOMÍA, INDEPENDENCIA e IDONEIDAD como parte del nuevo diseño institucional a </a:t>
            </a:r>
            <a:r>
              <a:rPr lang="es-UY" dirty="0" smtClean="0"/>
              <a:t>crear y </a:t>
            </a:r>
            <a:r>
              <a:rPr lang="es-UY" b="1" dirty="0" smtClean="0"/>
              <a:t>procedimientos judiciales digitales y específicos</a:t>
            </a:r>
            <a:r>
              <a:rPr lang="es-UY" dirty="0" smtClean="0"/>
              <a:t> para casos individuales.</a:t>
            </a:r>
            <a:endParaRPr lang="es-E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b="1" dirty="0" smtClean="0"/>
              <a:t>CONSULTA PÚBLICA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sobre </a:t>
            </a:r>
            <a:r>
              <a:rPr lang="es-UY" dirty="0" smtClean="0"/>
              <a:t>la propuesta abierta </a:t>
            </a:r>
            <a:br>
              <a:rPr lang="es-UY" dirty="0" smtClean="0"/>
            </a:br>
            <a:r>
              <a:rPr lang="es-UY" dirty="0" smtClean="0"/>
              <a:t>hasta </a:t>
            </a:r>
            <a:r>
              <a:rPr lang="es-UY" dirty="0" smtClean="0"/>
              <a:t>el 15 de octubre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2160240"/>
          </a:xfrm>
        </p:spPr>
        <p:txBody>
          <a:bodyPr/>
          <a:lstStyle/>
          <a:p>
            <a:pPr algn="ctr">
              <a:buNone/>
            </a:pPr>
            <a:endParaRPr lang="es-UY" dirty="0" smtClean="0"/>
          </a:p>
          <a:p>
            <a:pPr algn="ctr">
              <a:buNone/>
            </a:pPr>
            <a:r>
              <a:rPr lang="es-UY" dirty="0" smtClean="0"/>
              <a:t>bitly.com/</a:t>
            </a:r>
            <a:r>
              <a:rPr lang="es-UY" dirty="0" err="1" smtClean="0"/>
              <a:t>regulacioninteligente</a:t>
            </a:r>
            <a:endParaRPr lang="es-UY" dirty="0" smtClean="0"/>
          </a:p>
          <a:p>
            <a:pPr algn="ctr">
              <a:buNone/>
            </a:pPr>
            <a:r>
              <a:rPr lang="es-UY" dirty="0" smtClean="0"/>
              <a:t>bitly.com/</a:t>
            </a:r>
            <a:r>
              <a:rPr lang="es-UY" dirty="0" err="1" smtClean="0"/>
              <a:t>consultaregulacion</a:t>
            </a:r>
            <a:endParaRPr lang="es-UY" dirty="0" smtClean="0"/>
          </a:p>
        </p:txBody>
      </p:sp>
      <p:pic>
        <p:nvPicPr>
          <p:cNvPr id="4" name="3 Imagen" descr="Logo OBSERVACOM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5445224"/>
            <a:ext cx="4011500" cy="576064"/>
          </a:xfrm>
          <a:prstGeom prst="rect">
            <a:avLst/>
          </a:prstGeom>
        </p:spPr>
      </p:pic>
      <p:pic>
        <p:nvPicPr>
          <p:cNvPr id="6" name="5 Imagen" descr="Logo CAinf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5013176"/>
            <a:ext cx="2505925" cy="121473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Entonces, ¿qué busca?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Y" dirty="0" smtClean="0"/>
              <a:t>Determinar </a:t>
            </a:r>
            <a:r>
              <a:rPr lang="es-UY" dirty="0"/>
              <a:t>cómo debería ser una “</a:t>
            </a:r>
            <a:r>
              <a:rPr lang="es-UY" b="1" dirty="0"/>
              <a:t>moderación de contenidos de terceros</a:t>
            </a:r>
            <a:r>
              <a:rPr lang="es-UY" dirty="0"/>
              <a:t>” (si las plataformas deciden hacerlo) que sea </a:t>
            </a:r>
            <a:r>
              <a:rPr lang="es-UY" b="1" dirty="0"/>
              <a:t>COMPATIBLE</a:t>
            </a:r>
            <a:r>
              <a:rPr lang="es-UY" dirty="0"/>
              <a:t> con los estándares internacionales de </a:t>
            </a:r>
            <a:r>
              <a:rPr lang="es-UY" dirty="0" smtClean="0"/>
              <a:t>DDHH.</a:t>
            </a:r>
          </a:p>
          <a:p>
            <a:r>
              <a:rPr lang="es-UY" dirty="0" smtClean="0"/>
              <a:t>Coloca </a:t>
            </a:r>
            <a:r>
              <a:rPr lang="es-UY" b="1" dirty="0" smtClean="0"/>
              <a:t>obligaciones </a:t>
            </a:r>
            <a:r>
              <a:rPr lang="es-UY" b="1" dirty="0"/>
              <a:t>razonables y democráticas sobre las condiciones y procedimientos</a:t>
            </a:r>
            <a:r>
              <a:rPr lang="es-UY" dirty="0"/>
              <a:t> sobre los contenidos de terceros que podrían utilizar las plataformas, para que sean </a:t>
            </a:r>
            <a:r>
              <a:rPr lang="es-UY" b="1" dirty="0" smtClean="0"/>
              <a:t>LEGÍTIMAS</a:t>
            </a:r>
            <a:r>
              <a:rPr lang="es-UY" dirty="0" smtClean="0"/>
              <a:t>.</a:t>
            </a:r>
          </a:p>
          <a:p>
            <a:r>
              <a:rPr lang="es-UY" dirty="0" smtClean="0"/>
              <a:t>Centro: </a:t>
            </a:r>
            <a:r>
              <a:rPr lang="es-UY" b="1" dirty="0" smtClean="0"/>
              <a:t>lo </a:t>
            </a:r>
            <a:r>
              <a:rPr lang="es-UY" b="1" dirty="0"/>
              <a:t>que NO deben hacer </a:t>
            </a:r>
            <a:r>
              <a:rPr lang="es-UY" dirty="0" smtClean="0"/>
              <a:t>las plataformas, </a:t>
            </a:r>
            <a:r>
              <a:rPr lang="es-UY" dirty="0" smtClean="0"/>
              <a:t>no promover </a:t>
            </a:r>
            <a:r>
              <a:rPr lang="es-UY" dirty="0"/>
              <a:t>activamente lo que DEBEN hacer.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b="1" dirty="0"/>
              <a:t>Proteger</a:t>
            </a:r>
            <a:r>
              <a:rPr lang="es-UY" dirty="0"/>
              <a:t> el derecho a la </a:t>
            </a:r>
            <a:r>
              <a:rPr lang="es-UY" dirty="0" smtClean="0"/>
              <a:t>LIBERTAD DE EXPRESIÓN y la INCLUSION sin discriminación de </a:t>
            </a:r>
            <a:r>
              <a:rPr lang="es-UY" dirty="0"/>
              <a:t>los usuarios </a:t>
            </a:r>
            <a:r>
              <a:rPr lang="es-UY" dirty="0" smtClean="0"/>
              <a:t>ante </a:t>
            </a:r>
            <a:r>
              <a:rPr lang="es-UY" dirty="0"/>
              <a:t>la </a:t>
            </a:r>
            <a:r>
              <a:rPr lang="es-UY" b="1" dirty="0"/>
              <a:t>regulación privada que YA hacen las plataformas</a:t>
            </a:r>
            <a:r>
              <a:rPr lang="es-UY" dirty="0"/>
              <a:t> de </a:t>
            </a:r>
            <a:r>
              <a:rPr lang="es-UY" dirty="0" smtClean="0"/>
              <a:t>contenidos.</a:t>
            </a:r>
          </a:p>
          <a:p>
            <a:r>
              <a:rPr lang="es-UY" b="1" dirty="0" smtClean="0"/>
              <a:t>Garantizar</a:t>
            </a:r>
            <a:r>
              <a:rPr lang="es-UY" dirty="0" smtClean="0"/>
              <a:t> una Internet LIBRE y ABIERTA</a:t>
            </a:r>
            <a:endParaRPr lang="es-ES" dirty="0"/>
          </a:p>
          <a:p>
            <a:r>
              <a:rPr lang="es-UY" dirty="0"/>
              <a:t>Y tener una iniciativa </a:t>
            </a:r>
            <a:r>
              <a:rPr lang="es-UY" dirty="0" smtClean="0"/>
              <a:t>regional que HAGA FRENTE </a:t>
            </a:r>
            <a:r>
              <a:rPr lang="es-UY" dirty="0"/>
              <a:t>a los </a:t>
            </a:r>
            <a:r>
              <a:rPr lang="es-UY" b="1" dirty="0"/>
              <a:t>intentos de regulación estatal </a:t>
            </a:r>
            <a:r>
              <a:rPr lang="es-UY" dirty="0"/>
              <a:t>que buscan que las plataformas actúen como </a:t>
            </a:r>
            <a:r>
              <a:rPr lang="es-UY" dirty="0" smtClean="0"/>
              <a:t>POLICÍAS PRIVADAS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¿De qué manera?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UY" dirty="0"/>
              <a:t>Con un modelo </a:t>
            </a:r>
            <a:r>
              <a:rPr lang="es-UY" dirty="0" smtClean="0"/>
              <a:t>basado en </a:t>
            </a:r>
            <a:r>
              <a:rPr lang="es-UY" b="1" dirty="0" smtClean="0"/>
              <a:t>ESTÁNDARES </a:t>
            </a:r>
            <a:r>
              <a:rPr lang="es-UY" b="1" dirty="0" smtClean="0"/>
              <a:t>INTERNACIONALES DE DERECHOS HUMANOS</a:t>
            </a:r>
            <a:r>
              <a:rPr lang="es-UY" dirty="0" smtClean="0"/>
              <a:t> que </a:t>
            </a:r>
            <a:r>
              <a:rPr lang="es-UY" dirty="0"/>
              <a:t>articule mecanismos de </a:t>
            </a:r>
            <a:r>
              <a:rPr lang="es-UY" b="1" dirty="0" smtClean="0"/>
              <a:t>AUTO-REGULACIÓN</a:t>
            </a:r>
            <a:r>
              <a:rPr lang="es-UY" dirty="0" smtClean="0"/>
              <a:t>, de </a:t>
            </a:r>
            <a:r>
              <a:rPr lang="es-UY" b="1" dirty="0" smtClean="0"/>
              <a:t>CO-REGULACIÓN</a:t>
            </a:r>
            <a:r>
              <a:rPr lang="es-UY" dirty="0" smtClean="0"/>
              <a:t> y </a:t>
            </a:r>
            <a:r>
              <a:rPr lang="es-UY" b="1" dirty="0" smtClean="0"/>
              <a:t>REGULACIÓN PÚBLICA</a:t>
            </a:r>
            <a:r>
              <a:rPr lang="es-UY" dirty="0" smtClean="0"/>
              <a:t>, </a:t>
            </a:r>
            <a:r>
              <a:rPr lang="es-UY" dirty="0"/>
              <a:t>adecuados al entorno digital.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Estructura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UY" dirty="0"/>
              <a:t>El documento se organiza en los siguientes capítulos: </a:t>
            </a:r>
            <a:endParaRPr lang="es-ES" dirty="0"/>
          </a:p>
          <a:p>
            <a:pPr>
              <a:buNone/>
            </a:pPr>
            <a:r>
              <a:rPr lang="es-UY" b="1" dirty="0"/>
              <a:t>1. </a:t>
            </a:r>
            <a:r>
              <a:rPr lang="es-UY" dirty="0"/>
              <a:t>Alcance y carácter de la regulación</a:t>
            </a:r>
            <a:endParaRPr lang="es-ES" dirty="0"/>
          </a:p>
          <a:p>
            <a:pPr>
              <a:buNone/>
            </a:pPr>
            <a:r>
              <a:rPr lang="es-UY" b="1" dirty="0"/>
              <a:t>2. </a:t>
            </a:r>
            <a:r>
              <a:rPr lang="es-UY" dirty="0"/>
              <a:t>Términos y condiciones de servicio</a:t>
            </a:r>
            <a:endParaRPr lang="es-ES" dirty="0"/>
          </a:p>
          <a:p>
            <a:pPr>
              <a:buNone/>
            </a:pPr>
            <a:r>
              <a:rPr lang="es-UY" b="1" dirty="0"/>
              <a:t>3. </a:t>
            </a:r>
            <a:r>
              <a:rPr lang="es-UY" dirty="0"/>
              <a:t>Transparencia</a:t>
            </a:r>
            <a:endParaRPr lang="es-ES" dirty="0"/>
          </a:p>
          <a:p>
            <a:pPr>
              <a:buNone/>
            </a:pPr>
            <a:r>
              <a:rPr lang="es-UY" b="1" dirty="0"/>
              <a:t>4. </a:t>
            </a:r>
            <a:r>
              <a:rPr lang="es-UY" dirty="0"/>
              <a:t>Aplicación de políticas y debido proceso</a:t>
            </a:r>
            <a:endParaRPr lang="es-ES" dirty="0"/>
          </a:p>
          <a:p>
            <a:pPr>
              <a:buNone/>
            </a:pPr>
            <a:r>
              <a:rPr lang="es-UY" b="1" dirty="0"/>
              <a:t>5. </a:t>
            </a:r>
            <a:r>
              <a:rPr lang="es-UY" dirty="0"/>
              <a:t>Derecho a defensa y reparación</a:t>
            </a:r>
            <a:endParaRPr lang="es-ES" dirty="0"/>
          </a:p>
          <a:p>
            <a:pPr>
              <a:buNone/>
            </a:pPr>
            <a:r>
              <a:rPr lang="es-UY" b="1" dirty="0"/>
              <a:t>6. </a:t>
            </a:r>
            <a:r>
              <a:rPr lang="es-UY" dirty="0"/>
              <a:t>Rendición de cuentas</a:t>
            </a:r>
            <a:endParaRPr lang="es-ES" dirty="0"/>
          </a:p>
          <a:p>
            <a:pPr>
              <a:buNone/>
            </a:pPr>
            <a:r>
              <a:rPr lang="es-UY" b="1" dirty="0"/>
              <a:t>7. </a:t>
            </a:r>
            <a:r>
              <a:rPr lang="es-UY" dirty="0"/>
              <a:t>Aprobación y aplicación de la regulación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dirty="0"/>
              <a:t>Regulación progresiva y </a:t>
            </a:r>
            <a:r>
              <a:rPr lang="es-UY" dirty="0" smtClean="0"/>
              <a:t>asimétrica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UY" dirty="0"/>
              <a:t>Alcanza </a:t>
            </a:r>
            <a:r>
              <a:rPr lang="es-UY" dirty="0" smtClean="0"/>
              <a:t>SÓLO a </a:t>
            </a:r>
            <a:r>
              <a:rPr lang="es-UY" dirty="0"/>
              <a:t>las “</a:t>
            </a:r>
            <a:r>
              <a:rPr lang="es-UY" b="1" dirty="0"/>
              <a:t>plataformas de contenidos</a:t>
            </a:r>
            <a:r>
              <a:rPr lang="es-UY" dirty="0"/>
              <a:t>”: motores de búsqueda, redes sociales y plataformas de intercambio de contenidos de terceros). No incluye </a:t>
            </a:r>
            <a:r>
              <a:rPr lang="es-UY" dirty="0" smtClean="0"/>
              <a:t>ciertos </a:t>
            </a:r>
            <a:r>
              <a:rPr lang="es-UY" dirty="0"/>
              <a:t>servicios </a:t>
            </a:r>
            <a:r>
              <a:rPr lang="es-UY" dirty="0" smtClean="0"/>
              <a:t>mensajería</a:t>
            </a:r>
            <a:endParaRPr lang="es-ES" dirty="0"/>
          </a:p>
          <a:p>
            <a:r>
              <a:rPr lang="es-UY" dirty="0" smtClean="0"/>
              <a:t>MAYORES exigencias </a:t>
            </a:r>
            <a:r>
              <a:rPr lang="es-UY" dirty="0"/>
              <a:t>para las plataformas con </a:t>
            </a:r>
            <a:r>
              <a:rPr lang="es-UY" b="1" dirty="0"/>
              <a:t>posición dominante</a:t>
            </a:r>
            <a:r>
              <a:rPr lang="es-UY" dirty="0"/>
              <a:t> (por su incidencia en el debate público, fuente de información, etc.) pero </a:t>
            </a:r>
            <a:r>
              <a:rPr lang="es-UY" dirty="0" smtClean="0"/>
              <a:t>MÍNIMAS para </a:t>
            </a:r>
            <a:r>
              <a:rPr lang="es-UY" i="1" dirty="0" err="1"/>
              <a:t>start</a:t>
            </a:r>
            <a:r>
              <a:rPr lang="es-UY" i="1" dirty="0"/>
              <a:t>-up</a:t>
            </a:r>
            <a:r>
              <a:rPr lang="es-UY" dirty="0"/>
              <a:t>, sin fines de lucro o específicas para </a:t>
            </a:r>
            <a:r>
              <a:rPr lang="es-UY" b="1" dirty="0"/>
              <a:t>no bloquear innovación </a:t>
            </a:r>
            <a:r>
              <a:rPr lang="es-UY" dirty="0"/>
              <a:t>y otras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dirty="0"/>
              <a:t>Empoderar al </a:t>
            </a:r>
            <a:r>
              <a:rPr lang="es-UY" dirty="0" smtClean="0"/>
              <a:t>usuario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/>
              <a:t>Se </a:t>
            </a:r>
            <a:r>
              <a:rPr lang="es-UY" b="1" dirty="0"/>
              <a:t>acepta la moderación de contenidos </a:t>
            </a:r>
            <a:r>
              <a:rPr lang="es-UY" dirty="0"/>
              <a:t>con ciertas condiciones, y se propone dar MAYOR PODER a los usuarios para </a:t>
            </a:r>
            <a:r>
              <a:rPr lang="es-UY" dirty="0" smtClean="0"/>
              <a:t>en </a:t>
            </a:r>
            <a:r>
              <a:rPr lang="es-UY" dirty="0"/>
              <a:t>esas plataformas (contenidos “</a:t>
            </a:r>
            <a:r>
              <a:rPr lang="es-UY" dirty="0" err="1" smtClean="0"/>
              <a:t>ofensi</a:t>
            </a:r>
            <a:r>
              <a:rPr lang="es-UY" b="1" dirty="0" err="1" smtClean="0"/>
              <a:t>determinar</a:t>
            </a:r>
            <a:r>
              <a:rPr lang="es-UY" b="1" dirty="0" smtClean="0"/>
              <a:t> lo que quieren ver o no ver </a:t>
            </a:r>
            <a:r>
              <a:rPr lang="es-UY" dirty="0" smtClean="0"/>
              <a:t>vos</a:t>
            </a:r>
            <a:r>
              <a:rPr lang="es-UY" dirty="0"/>
              <a:t>”, “inapropiados”, “indecentes” y otros)</a:t>
            </a:r>
            <a:endParaRPr lang="es-ES" dirty="0"/>
          </a:p>
          <a:p>
            <a:r>
              <a:rPr lang="es-UY" dirty="0"/>
              <a:t>Mayor derecho a defensa ANTES de determinar una </a:t>
            </a:r>
            <a:r>
              <a:rPr lang="es-UY" b="1" dirty="0"/>
              <a:t>remoción </a:t>
            </a:r>
            <a:r>
              <a:rPr lang="es-UY" b="1" dirty="0" smtClean="0"/>
              <a:t>unilateral de </a:t>
            </a:r>
            <a:r>
              <a:rPr lang="es-UY" b="1" dirty="0"/>
              <a:t>contenidos </a:t>
            </a:r>
            <a:r>
              <a:rPr lang="es-UY" dirty="0"/>
              <a:t>y no sólo para apelar después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Proporcionalidad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UY" dirty="0"/>
              <a:t>Plataformas </a:t>
            </a:r>
            <a:r>
              <a:rPr lang="es-UY" b="1" dirty="0"/>
              <a:t>pueden restringir e incluso prohibir </a:t>
            </a:r>
            <a:r>
              <a:rPr lang="es-UY" dirty="0"/>
              <a:t>(por decisión propia) ciertos contenidos pero las “sanciones” deberían aplicarse de manera PROPORCIONAL </a:t>
            </a:r>
            <a:r>
              <a:rPr lang="es-UY" b="1" dirty="0"/>
              <a:t>al daño </a:t>
            </a:r>
            <a:r>
              <a:rPr lang="es-UY" dirty="0"/>
              <a:t>que pudieran </a:t>
            </a:r>
            <a:r>
              <a:rPr lang="es-UY" dirty="0" smtClean="0"/>
              <a:t>ocasionar.</a:t>
            </a:r>
          </a:p>
          <a:p>
            <a:r>
              <a:rPr lang="es-UY" dirty="0" smtClean="0"/>
              <a:t>La </a:t>
            </a:r>
            <a:r>
              <a:rPr lang="es-UY" dirty="0"/>
              <a:t>“notificación y bajada” </a:t>
            </a:r>
            <a:r>
              <a:rPr lang="es-UY" b="1" dirty="0"/>
              <a:t>no puede ser adoptada por DEFAULT </a:t>
            </a:r>
            <a:r>
              <a:rPr lang="es-UY" dirty="0"/>
              <a:t>ante cualquier violación de los TOS o ante conflicto de derechos. Propone otros </a:t>
            </a:r>
            <a:r>
              <a:rPr lang="es-UY" dirty="0" smtClean="0"/>
              <a:t>mecanismos como “</a:t>
            </a:r>
            <a:r>
              <a:rPr lang="es-UY" dirty="0"/>
              <a:t>notificación sin </a:t>
            </a:r>
            <a:r>
              <a:rPr lang="es-UY" dirty="0" smtClean="0"/>
              <a:t>retiro”.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957</Words>
  <Application>Microsoft Office PowerPoint</Application>
  <PresentationFormat>Presentación en pantalla (4:3)</PresentationFormat>
  <Paragraphs>61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Diapositiva 1</vt:lpstr>
      <vt:lpstr>¿Qué no es?</vt:lpstr>
      <vt:lpstr>Entonces, ¿qué busca?</vt:lpstr>
      <vt:lpstr>Objetivos</vt:lpstr>
      <vt:lpstr>¿De qué manera?</vt:lpstr>
      <vt:lpstr>Estructura</vt:lpstr>
      <vt:lpstr>Regulación progresiva y asimétrica</vt:lpstr>
      <vt:lpstr>Empoderar al usuario</vt:lpstr>
      <vt:lpstr>Proporcionalidad</vt:lpstr>
      <vt:lpstr>Transparencia y rendición de cuentas</vt:lpstr>
      <vt:lpstr>Diapositiva 11</vt:lpstr>
      <vt:lpstr>Derecho a defensa y acceso a Justicia</vt:lpstr>
      <vt:lpstr>Términos de servicio</vt:lpstr>
      <vt:lpstr>Aplicación de políticas  y debido proceso</vt:lpstr>
      <vt:lpstr>Diapositiva 15</vt:lpstr>
      <vt:lpstr>Diapositiva 16</vt:lpstr>
      <vt:lpstr>Diapositiva 17</vt:lpstr>
      <vt:lpstr>Regulación para  proteger a las plataformas</vt:lpstr>
      <vt:lpstr>¿Quién aprueba la regulación  y quién la aplica?</vt:lpstr>
      <vt:lpstr>Diapositiva 20</vt:lpstr>
      <vt:lpstr> CONSULTA PÚBLICA sobre la propuesta abierta  hasta el 15 de octubre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Gustavo Gómez</dc:creator>
  <cp:lastModifiedBy>Gustavo Gómez</cp:lastModifiedBy>
  <cp:revision>8</cp:revision>
  <dcterms:created xsi:type="dcterms:W3CDTF">2019-08-07T21:30:29Z</dcterms:created>
  <dcterms:modified xsi:type="dcterms:W3CDTF">2019-09-19T17:32:17Z</dcterms:modified>
</cp:coreProperties>
</file>