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8" d="100"/>
          <a:sy n="78" d="100"/>
        </p:scale>
        <p:origin x="11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D8D0-3B61-4DEF-A7C2-74E9D3EFD856}" type="datetimeFigureOut">
              <a:rPr lang="es-UY" smtClean="0"/>
              <a:t>08/04/2018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6833-9D3F-4D70-BF81-CEBAA4F3C9B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588268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D8D0-3B61-4DEF-A7C2-74E9D3EFD856}" type="datetimeFigureOut">
              <a:rPr lang="es-UY" smtClean="0"/>
              <a:t>08/04/2018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6833-9D3F-4D70-BF81-CEBAA4F3C9B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263021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D8D0-3B61-4DEF-A7C2-74E9D3EFD856}" type="datetimeFigureOut">
              <a:rPr lang="es-UY" smtClean="0"/>
              <a:t>08/04/2018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6833-9D3F-4D70-BF81-CEBAA4F3C9B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10633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D8D0-3B61-4DEF-A7C2-74E9D3EFD856}" type="datetimeFigureOut">
              <a:rPr lang="es-UY" smtClean="0"/>
              <a:t>08/04/2018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6833-9D3F-4D70-BF81-CEBAA4F3C9B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73571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D8D0-3B61-4DEF-A7C2-74E9D3EFD856}" type="datetimeFigureOut">
              <a:rPr lang="es-UY" smtClean="0"/>
              <a:t>08/04/2018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6833-9D3F-4D70-BF81-CEBAA4F3C9B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034980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D8D0-3B61-4DEF-A7C2-74E9D3EFD856}" type="datetimeFigureOut">
              <a:rPr lang="es-UY" smtClean="0"/>
              <a:t>08/04/2018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6833-9D3F-4D70-BF81-CEBAA4F3C9B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957972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D8D0-3B61-4DEF-A7C2-74E9D3EFD856}" type="datetimeFigureOut">
              <a:rPr lang="es-UY" smtClean="0"/>
              <a:t>08/04/2018</a:t>
            </a:fld>
            <a:endParaRPr lang="es-U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6833-9D3F-4D70-BF81-CEBAA4F3C9B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592324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D8D0-3B61-4DEF-A7C2-74E9D3EFD856}" type="datetimeFigureOut">
              <a:rPr lang="es-UY" smtClean="0"/>
              <a:t>08/04/2018</a:t>
            </a:fld>
            <a:endParaRPr lang="es-U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6833-9D3F-4D70-BF81-CEBAA4F3C9B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99303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D8D0-3B61-4DEF-A7C2-74E9D3EFD856}" type="datetimeFigureOut">
              <a:rPr lang="es-UY" smtClean="0"/>
              <a:t>08/04/2018</a:t>
            </a:fld>
            <a:endParaRPr lang="es-U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6833-9D3F-4D70-BF81-CEBAA4F3C9B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765796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D8D0-3B61-4DEF-A7C2-74E9D3EFD856}" type="datetimeFigureOut">
              <a:rPr lang="es-UY" smtClean="0"/>
              <a:t>08/04/2018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6833-9D3F-4D70-BF81-CEBAA4F3C9B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992841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D8D0-3B61-4DEF-A7C2-74E9D3EFD856}" type="datetimeFigureOut">
              <a:rPr lang="es-UY" smtClean="0"/>
              <a:t>08/04/2018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6833-9D3F-4D70-BF81-CEBAA4F3C9B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091790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CD8D0-3B61-4DEF-A7C2-74E9D3EFD856}" type="datetimeFigureOut">
              <a:rPr lang="es-UY" smtClean="0"/>
              <a:t>08/04/2018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76833-9D3F-4D70-BF81-CEBAA4F3C9B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146450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6D8FA4-8C8E-4C86-85D2-CA068FB3E0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517787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es-UY" b="1" dirty="0">
                <a:solidFill>
                  <a:schemeClr val="accent1">
                    <a:lumMod val="75000"/>
                  </a:schemeClr>
                </a:solidFill>
              </a:rPr>
              <a:t>Publicidad del proceso y acceso de medios de prensa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926A3EE-49CA-4B26-ADC1-63EB08735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664722"/>
            <a:ext cx="6858000" cy="1655762"/>
          </a:xfrm>
        </p:spPr>
        <p:txBody>
          <a:bodyPr>
            <a:normAutofit fontScale="77500" lnSpcReduction="20000"/>
          </a:bodyPr>
          <a:lstStyle/>
          <a:p>
            <a:r>
              <a:rPr lang="es-UY" b="1" dirty="0">
                <a:solidFill>
                  <a:schemeClr val="bg1">
                    <a:lumMod val="50000"/>
                  </a:schemeClr>
                </a:solidFill>
              </a:rPr>
              <a:t>Ing. Marcelo Pesce</a:t>
            </a:r>
          </a:p>
          <a:p>
            <a:r>
              <a:rPr lang="es-UY" dirty="0">
                <a:solidFill>
                  <a:schemeClr val="bg1">
                    <a:lumMod val="50000"/>
                  </a:schemeClr>
                </a:solidFill>
              </a:rPr>
              <a:t>Subdirector General</a:t>
            </a:r>
          </a:p>
          <a:p>
            <a:r>
              <a:rPr lang="es-UY" dirty="0">
                <a:solidFill>
                  <a:schemeClr val="bg1">
                    <a:lumMod val="50000"/>
                  </a:schemeClr>
                </a:solidFill>
              </a:rPr>
              <a:t>Poder Judicial</a:t>
            </a:r>
          </a:p>
          <a:p>
            <a:endParaRPr lang="es-UY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s-UY" dirty="0">
                <a:solidFill>
                  <a:schemeClr val="bg1">
                    <a:lumMod val="50000"/>
                  </a:schemeClr>
                </a:solidFill>
              </a:rPr>
              <a:t>       @</a:t>
            </a:r>
            <a:r>
              <a:rPr lang="es-UY" dirty="0" err="1">
                <a:solidFill>
                  <a:schemeClr val="bg1">
                    <a:lumMod val="50000"/>
                  </a:schemeClr>
                </a:solidFill>
              </a:rPr>
              <a:t>ing_pesce</a:t>
            </a:r>
            <a:endParaRPr lang="es-UY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8" name="Picture 4" descr="Resultado de imagen para logo poder judicial uruguay">
            <a:extLst>
              <a:ext uri="{FF2B5EF4-FFF2-40B4-BE49-F238E27FC236}">
                <a16:creationId xmlns:a16="http://schemas.microsoft.com/office/drawing/2014/main" id="{CBD2F040-7964-4069-A574-0C11B7E011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98" y="99024"/>
            <a:ext cx="3336324" cy="81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4415D242-363E-4D70-9505-EA1D5AA805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9276" y="99024"/>
            <a:ext cx="1547940" cy="812349"/>
          </a:xfrm>
          <a:prstGeom prst="rect">
            <a:avLst/>
          </a:prstGeom>
        </p:spPr>
      </p:pic>
      <p:pic>
        <p:nvPicPr>
          <p:cNvPr id="1030" name="Picture 6" descr="Resultado de imagen para twitter logo">
            <a:extLst>
              <a:ext uri="{FF2B5EF4-FFF2-40B4-BE49-F238E27FC236}">
                <a16:creationId xmlns:a16="http://schemas.microsoft.com/office/drawing/2014/main" id="{9E9422BA-F21D-44BC-BAA8-D2FA2519C1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9963" y="5822094"/>
            <a:ext cx="448962" cy="448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906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sultado de imagen para logo poder judicial uruguay">
            <a:extLst>
              <a:ext uri="{FF2B5EF4-FFF2-40B4-BE49-F238E27FC236}">
                <a16:creationId xmlns:a16="http://schemas.microsoft.com/office/drawing/2014/main" id="{CBD2F040-7964-4069-A574-0C11B7E011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98" y="99025"/>
            <a:ext cx="2519665" cy="617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4415D242-363E-4D70-9505-EA1D5AA805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1874" y="99025"/>
            <a:ext cx="1365341" cy="716522"/>
          </a:xfrm>
          <a:prstGeom prst="rect">
            <a:avLst/>
          </a:prstGeom>
        </p:spPr>
      </p:pic>
      <p:sp>
        <p:nvSpPr>
          <p:cNvPr id="9" name="Título 8">
            <a:extLst>
              <a:ext uri="{FF2B5EF4-FFF2-40B4-BE49-F238E27FC236}">
                <a16:creationId xmlns:a16="http://schemas.microsoft.com/office/drawing/2014/main" id="{A6167EB6-F595-4D5F-9B03-74AF32653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61694"/>
            <a:ext cx="7886700" cy="1325563"/>
          </a:xfrm>
        </p:spPr>
        <p:txBody>
          <a:bodyPr/>
          <a:lstStyle/>
          <a:p>
            <a:r>
              <a:rPr lang="es-UY" b="1" dirty="0">
                <a:solidFill>
                  <a:schemeClr val="accent1">
                    <a:lumMod val="75000"/>
                  </a:schemeClr>
                </a:solidFill>
              </a:rPr>
              <a:t>Gestión del cambio</a:t>
            </a:r>
          </a:p>
        </p:txBody>
      </p:sp>
      <p:sp>
        <p:nvSpPr>
          <p:cNvPr id="10" name="Marcador de contenido 9">
            <a:extLst>
              <a:ext uri="{FF2B5EF4-FFF2-40B4-BE49-F238E27FC236}">
                <a16:creationId xmlns:a16="http://schemas.microsoft.com/office/drawing/2014/main" id="{53A50B8D-A3D0-43F4-A6FB-07FFFD3A1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46904"/>
            <a:ext cx="7886700" cy="4351338"/>
          </a:xfrm>
        </p:spPr>
        <p:txBody>
          <a:bodyPr/>
          <a:lstStyle/>
          <a:p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Nuevos roles, procedimientos y estructuras</a:t>
            </a:r>
          </a:p>
          <a:p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Verdadera oralidad</a:t>
            </a:r>
          </a:p>
          <a:p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Transparencia del proceso</a:t>
            </a:r>
          </a:p>
          <a:p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Acceso de los actores</a:t>
            </a:r>
          </a:p>
          <a:p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Publicidad</a:t>
            </a:r>
          </a:p>
          <a:p>
            <a:pPr lvl="1"/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Audiencias</a:t>
            </a:r>
          </a:p>
          <a:p>
            <a:pPr lvl="1"/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Agenda</a:t>
            </a:r>
          </a:p>
          <a:p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Acceso de la prensa</a:t>
            </a:r>
          </a:p>
        </p:txBody>
      </p:sp>
    </p:spTree>
    <p:extLst>
      <p:ext uri="{BB962C8B-B14F-4D97-AF65-F5344CB8AC3E}">
        <p14:creationId xmlns:p14="http://schemas.microsoft.com/office/powerpoint/2010/main" val="1464232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sultado de imagen para logo poder judicial uruguay">
            <a:extLst>
              <a:ext uri="{FF2B5EF4-FFF2-40B4-BE49-F238E27FC236}">
                <a16:creationId xmlns:a16="http://schemas.microsoft.com/office/drawing/2014/main" id="{CBD2F040-7964-4069-A574-0C11B7E011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98" y="99025"/>
            <a:ext cx="2519665" cy="617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4415D242-363E-4D70-9505-EA1D5AA805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1874" y="99025"/>
            <a:ext cx="1365341" cy="716522"/>
          </a:xfrm>
          <a:prstGeom prst="rect">
            <a:avLst/>
          </a:prstGeom>
        </p:spPr>
      </p:pic>
      <p:sp>
        <p:nvSpPr>
          <p:cNvPr id="9" name="Título 8">
            <a:extLst>
              <a:ext uri="{FF2B5EF4-FFF2-40B4-BE49-F238E27FC236}">
                <a16:creationId xmlns:a16="http://schemas.microsoft.com/office/drawing/2014/main" id="{A6167EB6-F595-4D5F-9B03-74AF32653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61694"/>
            <a:ext cx="7886700" cy="1325563"/>
          </a:xfrm>
        </p:spPr>
        <p:txBody>
          <a:bodyPr/>
          <a:lstStyle/>
          <a:p>
            <a:r>
              <a:rPr lang="es-UY" b="1" dirty="0">
                <a:solidFill>
                  <a:schemeClr val="accent1">
                    <a:lumMod val="75000"/>
                  </a:schemeClr>
                </a:solidFill>
              </a:rPr>
              <a:t>Cambio en la oralidad</a:t>
            </a:r>
          </a:p>
        </p:txBody>
      </p:sp>
      <p:sp>
        <p:nvSpPr>
          <p:cNvPr id="10" name="Marcador de contenido 9">
            <a:extLst>
              <a:ext uri="{FF2B5EF4-FFF2-40B4-BE49-F238E27FC236}">
                <a16:creationId xmlns:a16="http://schemas.microsoft.com/office/drawing/2014/main" id="{53A50B8D-A3D0-43F4-A6FB-07FFFD3A1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46904"/>
            <a:ext cx="7886700" cy="4351338"/>
          </a:xfrm>
        </p:spPr>
        <p:txBody>
          <a:bodyPr/>
          <a:lstStyle/>
          <a:p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Debate, argumentación, exposición de ideas… cultivar y utilizar otras destrezas</a:t>
            </a:r>
          </a:p>
          <a:p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 audiencia como elemento central del proceso </a:t>
            </a:r>
          </a:p>
          <a:p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Abandonar el acta escrita y adoptar la grabación de la audiencia</a:t>
            </a:r>
          </a:p>
          <a:p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AUDIRE</a:t>
            </a:r>
          </a:p>
          <a:p>
            <a:pPr lvl="1"/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Más de 40.000 audiencias </a:t>
            </a:r>
          </a:p>
          <a:p>
            <a:pPr lvl="1"/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 penal disponible en todo el país</a:t>
            </a:r>
          </a:p>
          <a:p>
            <a:pPr lvl="1"/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Ventajas: Agilidad, naturalidad, integridad</a:t>
            </a:r>
          </a:p>
          <a:p>
            <a:pPr lvl="1"/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Desventaja: desarrollar nuevas destrezas y asumir costos</a:t>
            </a:r>
          </a:p>
        </p:txBody>
      </p:sp>
    </p:spTree>
    <p:extLst>
      <p:ext uri="{BB962C8B-B14F-4D97-AF65-F5344CB8AC3E}">
        <p14:creationId xmlns:p14="http://schemas.microsoft.com/office/powerpoint/2010/main" val="1388665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sultado de imagen para logo poder judicial uruguay">
            <a:extLst>
              <a:ext uri="{FF2B5EF4-FFF2-40B4-BE49-F238E27FC236}">
                <a16:creationId xmlns:a16="http://schemas.microsoft.com/office/drawing/2014/main" id="{CBD2F040-7964-4069-A574-0C11B7E011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98" y="99025"/>
            <a:ext cx="2519665" cy="617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4415D242-363E-4D70-9505-EA1D5AA805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1874" y="99025"/>
            <a:ext cx="1365341" cy="716522"/>
          </a:xfrm>
          <a:prstGeom prst="rect">
            <a:avLst/>
          </a:prstGeom>
        </p:spPr>
      </p:pic>
      <p:sp>
        <p:nvSpPr>
          <p:cNvPr id="9" name="Título 8">
            <a:extLst>
              <a:ext uri="{FF2B5EF4-FFF2-40B4-BE49-F238E27FC236}">
                <a16:creationId xmlns:a16="http://schemas.microsoft.com/office/drawing/2014/main" id="{A6167EB6-F595-4D5F-9B03-74AF32653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61694"/>
            <a:ext cx="7886700" cy="1325563"/>
          </a:xfrm>
        </p:spPr>
        <p:txBody>
          <a:bodyPr/>
          <a:lstStyle/>
          <a:p>
            <a:r>
              <a:rPr lang="es-UY" b="1" dirty="0">
                <a:solidFill>
                  <a:schemeClr val="accent1">
                    <a:lumMod val="75000"/>
                  </a:schemeClr>
                </a:solidFill>
              </a:rPr>
              <a:t>Transparencia y acceso de actores</a:t>
            </a:r>
          </a:p>
        </p:txBody>
      </p:sp>
      <p:sp>
        <p:nvSpPr>
          <p:cNvPr id="10" name="Marcador de contenido 9">
            <a:extLst>
              <a:ext uri="{FF2B5EF4-FFF2-40B4-BE49-F238E27FC236}">
                <a16:creationId xmlns:a16="http://schemas.microsoft.com/office/drawing/2014/main" id="{53A50B8D-A3D0-43F4-A6FB-07FFFD3A1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46904"/>
            <a:ext cx="7886700" cy="4351338"/>
          </a:xfrm>
        </p:spPr>
        <p:txBody>
          <a:bodyPr>
            <a:normAutofit lnSpcReduction="10000"/>
          </a:bodyPr>
          <a:lstStyle/>
          <a:p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Cambio de paradigma para funcionarios, actuarios y jueces</a:t>
            </a:r>
          </a:p>
          <a:p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 quién es el expediente? </a:t>
            </a:r>
          </a:p>
          <a:p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Procesos informáticos automáticos para asignación y gestión de agendas</a:t>
            </a:r>
          </a:p>
          <a:p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Consulta pública de agendas</a:t>
            </a:r>
          </a:p>
          <a:p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Ventanilla Única Judicial</a:t>
            </a:r>
          </a:p>
          <a:p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Sistema de Gestión de la Defensa Pública</a:t>
            </a:r>
          </a:p>
          <a:p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Perspectivas para la consulta web pública de expedientes</a:t>
            </a:r>
          </a:p>
        </p:txBody>
      </p:sp>
    </p:spTree>
    <p:extLst>
      <p:ext uri="{BB962C8B-B14F-4D97-AF65-F5344CB8AC3E}">
        <p14:creationId xmlns:p14="http://schemas.microsoft.com/office/powerpoint/2010/main" val="1582143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sultado de imagen para logo poder judicial uruguay">
            <a:extLst>
              <a:ext uri="{FF2B5EF4-FFF2-40B4-BE49-F238E27FC236}">
                <a16:creationId xmlns:a16="http://schemas.microsoft.com/office/drawing/2014/main" id="{CBD2F040-7964-4069-A574-0C11B7E011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98" y="99025"/>
            <a:ext cx="2519665" cy="617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4415D242-363E-4D70-9505-EA1D5AA805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1874" y="99025"/>
            <a:ext cx="1365341" cy="716522"/>
          </a:xfrm>
          <a:prstGeom prst="rect">
            <a:avLst/>
          </a:prstGeom>
        </p:spPr>
      </p:pic>
      <p:sp>
        <p:nvSpPr>
          <p:cNvPr id="9" name="Título 8">
            <a:extLst>
              <a:ext uri="{FF2B5EF4-FFF2-40B4-BE49-F238E27FC236}">
                <a16:creationId xmlns:a16="http://schemas.microsoft.com/office/drawing/2014/main" id="{A6167EB6-F595-4D5F-9B03-74AF32653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61694"/>
            <a:ext cx="7886700" cy="1325563"/>
          </a:xfrm>
        </p:spPr>
        <p:txBody>
          <a:bodyPr/>
          <a:lstStyle/>
          <a:p>
            <a:r>
              <a:rPr lang="es-UY" b="1" dirty="0">
                <a:solidFill>
                  <a:schemeClr val="accent1">
                    <a:lumMod val="75000"/>
                  </a:schemeClr>
                </a:solidFill>
              </a:rPr>
              <a:t>Publicidad</a:t>
            </a:r>
          </a:p>
        </p:txBody>
      </p:sp>
      <p:sp>
        <p:nvSpPr>
          <p:cNvPr id="10" name="Marcador de contenido 9">
            <a:extLst>
              <a:ext uri="{FF2B5EF4-FFF2-40B4-BE49-F238E27FC236}">
                <a16:creationId xmlns:a16="http://schemas.microsoft.com/office/drawing/2014/main" id="{53A50B8D-A3D0-43F4-A6FB-07FFFD3A1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46904"/>
            <a:ext cx="7886700" cy="4351338"/>
          </a:xfrm>
        </p:spPr>
        <p:txBody>
          <a:bodyPr>
            <a:normAutofit/>
          </a:bodyPr>
          <a:lstStyle/>
          <a:p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Publicidad del proceso (interna y externa) elevada al rango de </a:t>
            </a:r>
            <a:r>
              <a:rPr lang="es-UY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principio</a:t>
            </a:r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como elemento a considerar toda vez que corresponda integrar o interpretar la norma procesal. </a:t>
            </a:r>
            <a:r>
              <a:rPr lang="es-UY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(Dra. Graciela Gatti – Publicidad del Proceso Penal – Estudios sobre el Nuevo CPP)</a:t>
            </a:r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lvl="1"/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Si bien la agenda es pública, no hay público interesado</a:t>
            </a:r>
          </a:p>
          <a:p>
            <a:pPr lvl="1"/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 es adecuada la infraestructura edilicia</a:t>
            </a:r>
          </a:p>
          <a:p>
            <a:pPr lvl="1"/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Etapas tempranas de implantación, sin juicios </a:t>
            </a:r>
          </a:p>
          <a:p>
            <a:pPr lvl="1"/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Manejo de la reserva de expedientes y audiencias (uso ponderado de las excepciones por parte de jueces art. 138, partiendo siempre del art. 9)</a:t>
            </a:r>
          </a:p>
        </p:txBody>
      </p:sp>
    </p:spTree>
    <p:extLst>
      <p:ext uri="{BB962C8B-B14F-4D97-AF65-F5344CB8AC3E}">
        <p14:creationId xmlns:p14="http://schemas.microsoft.com/office/powerpoint/2010/main" val="3816300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sultado de imagen para logo poder judicial uruguay">
            <a:extLst>
              <a:ext uri="{FF2B5EF4-FFF2-40B4-BE49-F238E27FC236}">
                <a16:creationId xmlns:a16="http://schemas.microsoft.com/office/drawing/2014/main" id="{CBD2F040-7964-4069-A574-0C11B7E011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98" y="99025"/>
            <a:ext cx="2519665" cy="617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4415D242-363E-4D70-9505-EA1D5AA805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1874" y="99025"/>
            <a:ext cx="1365341" cy="716522"/>
          </a:xfrm>
          <a:prstGeom prst="rect">
            <a:avLst/>
          </a:prstGeom>
        </p:spPr>
      </p:pic>
      <p:sp>
        <p:nvSpPr>
          <p:cNvPr id="9" name="Título 8">
            <a:extLst>
              <a:ext uri="{FF2B5EF4-FFF2-40B4-BE49-F238E27FC236}">
                <a16:creationId xmlns:a16="http://schemas.microsoft.com/office/drawing/2014/main" id="{A6167EB6-F595-4D5F-9B03-74AF32653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61694"/>
            <a:ext cx="7886700" cy="1325563"/>
          </a:xfrm>
        </p:spPr>
        <p:txBody>
          <a:bodyPr/>
          <a:lstStyle/>
          <a:p>
            <a:r>
              <a:rPr lang="es-UY" b="1" dirty="0">
                <a:solidFill>
                  <a:schemeClr val="accent1">
                    <a:lumMod val="75000"/>
                  </a:schemeClr>
                </a:solidFill>
              </a:rPr>
              <a:t>Publicidad</a:t>
            </a:r>
          </a:p>
        </p:txBody>
      </p:sp>
      <p:sp>
        <p:nvSpPr>
          <p:cNvPr id="10" name="Marcador de contenido 9">
            <a:extLst>
              <a:ext uri="{FF2B5EF4-FFF2-40B4-BE49-F238E27FC236}">
                <a16:creationId xmlns:a16="http://schemas.microsoft.com/office/drawing/2014/main" id="{53A50B8D-A3D0-43F4-A6FB-07FFFD3A1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46904"/>
            <a:ext cx="7886700" cy="4351338"/>
          </a:xfrm>
        </p:spPr>
        <p:txBody>
          <a:bodyPr>
            <a:normAutofit lnSpcReduction="10000"/>
          </a:bodyPr>
          <a:lstStyle/>
          <a:p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Guía de Buenas Prácticas (Circular 292/2017) como primer paso</a:t>
            </a:r>
          </a:p>
          <a:p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Evaluar la evolución del proceso y su comprensión por parte de la ciudadanía. Juicio por TV?</a:t>
            </a:r>
          </a:p>
          <a:p>
            <a:pPr lvl="1"/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Prensa como medio efectivo</a:t>
            </a:r>
          </a:p>
          <a:p>
            <a:pPr lvl="1"/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Contralor / Juicio paralelo / </a:t>
            </a:r>
            <a:r>
              <a:rPr lang="es-UY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Reality</a:t>
            </a:r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Show</a:t>
            </a:r>
          </a:p>
          <a:p>
            <a:pPr lvl="1"/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Victimas? Inocentes?</a:t>
            </a:r>
          </a:p>
          <a:p>
            <a:pPr lvl="1"/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Debe asumir la tarea el Poder Judicial?</a:t>
            </a:r>
          </a:p>
          <a:p>
            <a:r>
              <a:rPr lang="es-UY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Más y mejores medios. Salas de prensa. Preparar a los operadores. Ser receptivos a planteos de la prensa.</a:t>
            </a:r>
          </a:p>
          <a:p>
            <a:pPr marL="457200" lvl="1" indent="0">
              <a:buNone/>
            </a:pPr>
            <a:endParaRPr lang="es-UY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6198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</TotalTime>
  <Words>335</Words>
  <Application>Microsoft Office PowerPoint</Application>
  <PresentationFormat>Presentación en pantalla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Publicidad del proceso y acceso de medios de prensa</vt:lpstr>
      <vt:lpstr>Gestión del cambio</vt:lpstr>
      <vt:lpstr>Cambio en la oralidad</vt:lpstr>
      <vt:lpstr>Transparencia y acceso de actores</vt:lpstr>
      <vt:lpstr>Publicidad</vt:lpstr>
      <vt:lpstr>Publicidad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Marcelo Pesce</dc:creator>
  <cp:lastModifiedBy>Marcelo Pesce</cp:lastModifiedBy>
  <cp:revision>10</cp:revision>
  <dcterms:created xsi:type="dcterms:W3CDTF">2018-04-09T00:01:47Z</dcterms:created>
  <dcterms:modified xsi:type="dcterms:W3CDTF">2018-04-09T02:15:04Z</dcterms:modified>
</cp:coreProperties>
</file>