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82" r:id="rId4"/>
    <p:sldId id="284" r:id="rId5"/>
    <p:sldId id="290" r:id="rId6"/>
    <p:sldId id="267" r:id="rId7"/>
    <p:sldId id="289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06" autoAdjust="0"/>
  </p:normalViewPr>
  <p:slideViewPr>
    <p:cSldViewPr snapToGrid="0" snapToObjects="1">
      <p:cViewPr varScale="1">
        <p:scale>
          <a:sx n="90" d="100"/>
          <a:sy n="90" d="100"/>
        </p:scale>
        <p:origin x="-1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3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6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7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2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2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7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7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5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C15B7-A167-8B44-8B90-235D8C38762E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2F67-351C-4C49-B952-45A777B6C19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3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3000" y="5114635"/>
            <a:ext cx="5587999" cy="1350818"/>
          </a:xfrm>
        </p:spPr>
        <p:txBody>
          <a:bodyPr>
            <a:noAutofit/>
          </a:bodyPr>
          <a:lstStyle/>
          <a:p>
            <a:pPr algn="r"/>
            <a:r>
              <a:rPr lang="en-US" sz="3500" dirty="0" smtClean="0">
                <a:solidFill>
                  <a:schemeClr val="bg1"/>
                </a:solidFill>
                <a:latin typeface="Univers"/>
              </a:rPr>
              <a:t>Abril de 2018</a:t>
            </a:r>
            <a:endParaRPr lang="en-US" sz="3500" dirty="0">
              <a:latin typeface="Univers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708030" y="834502"/>
            <a:ext cx="7137769" cy="4007016"/>
          </a:xfrm>
        </p:spPr>
        <p:txBody>
          <a:bodyPr>
            <a:normAutofit/>
          </a:bodyPr>
          <a:lstStyle/>
          <a:p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Incorporación a nivel nacional de los estándares interamericanos en libertad de expresión</a:t>
            </a:r>
            <a:endParaRPr lang="es-E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765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166" y="810883"/>
            <a:ext cx="8566030" cy="871268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bg1"/>
                </a:solidFill>
              </a:rPr>
              <a:t>Incorporación: el rol de los poderes </a:t>
            </a:r>
            <a:br>
              <a:rPr lang="es-ES" sz="3200" dirty="0" smtClean="0">
                <a:solidFill>
                  <a:schemeClr val="bg1"/>
                </a:solidFill>
              </a:rPr>
            </a:br>
            <a:r>
              <a:rPr lang="es-ES" sz="3200" dirty="0" smtClean="0">
                <a:solidFill>
                  <a:schemeClr val="bg1"/>
                </a:solidFill>
              </a:rPr>
              <a:t>y autoridades nacionales</a:t>
            </a:r>
            <a:endParaRPr lang="en-US" sz="3200" b="1" dirty="0">
              <a:solidFill>
                <a:schemeClr val="bg1"/>
              </a:solidFill>
              <a:latin typeface="+mn-lt"/>
              <a:cs typeface="Univers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88189" y="2209800"/>
            <a:ext cx="7944928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dirty="0"/>
              <a:t>La Relatoría Especial valora </a:t>
            </a:r>
            <a:r>
              <a:rPr lang="es-CO" dirty="0" smtClean="0"/>
              <a:t>que </a:t>
            </a:r>
            <a:r>
              <a:rPr lang="es-CO" dirty="0"/>
              <a:t>los poderes legislativos y los tribunales nacionales, </a:t>
            </a:r>
            <a:r>
              <a:rPr lang="es-CO" dirty="0" smtClean="0"/>
              <a:t>incorporen </a:t>
            </a:r>
            <a:r>
              <a:rPr lang="es-CO" dirty="0"/>
              <a:t>en sus decisiones los estándares que ha fijado el sistema interamericano </a:t>
            </a:r>
            <a:r>
              <a:rPr lang="es-CO" dirty="0" smtClean="0"/>
              <a:t>en </a:t>
            </a:r>
            <a:r>
              <a:rPr lang="es-CO" dirty="0"/>
              <a:t>materia de libertad de expresión</a:t>
            </a:r>
            <a:r>
              <a:rPr lang="es-US" dirty="0"/>
              <a:t> </a:t>
            </a:r>
            <a:endParaRPr lang="es-US" dirty="0" smtClean="0"/>
          </a:p>
          <a:p>
            <a:pPr algn="just"/>
            <a:endParaRPr lang="es-US" dirty="0" smtClean="0"/>
          </a:p>
          <a:p>
            <a:pPr algn="just"/>
            <a:r>
              <a:rPr lang="es-CO" dirty="0"/>
              <a:t>D</a:t>
            </a:r>
            <a:r>
              <a:rPr lang="es-CO" dirty="0" smtClean="0"/>
              <a:t>iálogo </a:t>
            </a:r>
            <a:r>
              <a:rPr lang="es-CO" dirty="0"/>
              <a:t>entre los órganos </a:t>
            </a:r>
            <a:r>
              <a:rPr lang="es-CO" dirty="0" smtClean="0"/>
              <a:t>regionales </a:t>
            </a:r>
            <a:r>
              <a:rPr lang="es-CO" dirty="0"/>
              <a:t>los órganos y autoridades </a:t>
            </a:r>
            <a:r>
              <a:rPr lang="es-CO" dirty="0" smtClean="0"/>
              <a:t>nacionales: compartir experiencias </a:t>
            </a:r>
            <a:r>
              <a:rPr lang="es-CO" dirty="0" smtClean="0"/>
              <a:t>y el </a:t>
            </a:r>
            <a:r>
              <a:rPr lang="es-CO" dirty="0"/>
              <a:t>mutuo </a:t>
            </a:r>
            <a:r>
              <a:rPr lang="es-CO" dirty="0" smtClean="0"/>
              <a:t>aprendizaje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/>
              <a:t>El artículo 2 de la Convención Americana establece la obligación </a:t>
            </a:r>
            <a:r>
              <a:rPr lang="es-CO" dirty="0" smtClean="0"/>
              <a:t>jurídica de </a:t>
            </a:r>
            <a:r>
              <a:rPr lang="es-CO" dirty="0"/>
              <a:t>los Estados de adecuar su ordenamiento jurídico a los mandatos </a:t>
            </a:r>
            <a:r>
              <a:rPr lang="es-CO" dirty="0" smtClean="0"/>
              <a:t>convencionales</a:t>
            </a:r>
          </a:p>
          <a:p>
            <a:pPr algn="just"/>
            <a:endParaRPr lang="es-US" dirty="0" smtClean="0"/>
          </a:p>
          <a:p>
            <a:pPr algn="just"/>
            <a:r>
              <a:rPr lang="es-CO" dirty="0"/>
              <a:t>L</a:t>
            </a:r>
            <a:r>
              <a:rPr lang="es-CO" dirty="0" smtClean="0"/>
              <a:t>a </a:t>
            </a:r>
            <a:r>
              <a:rPr lang="es-CO" dirty="0"/>
              <a:t>CIDH y la Corte Interamericana, </a:t>
            </a:r>
            <a:r>
              <a:rPr lang="es-CO" dirty="0" smtClean="0"/>
              <a:t>por mandato de </a:t>
            </a:r>
            <a:r>
              <a:rPr lang="es-CO" dirty="0"/>
              <a:t>la Convención Americana, </a:t>
            </a:r>
            <a:r>
              <a:rPr lang="es-CO" dirty="0" smtClean="0"/>
              <a:t>son </a:t>
            </a:r>
            <a:r>
              <a:rPr lang="es-CO" dirty="0" smtClean="0"/>
              <a:t>losintérpretes autorizados. La doctrina </a:t>
            </a:r>
            <a:r>
              <a:rPr lang="es-CO" dirty="0"/>
              <a:t>y jurisprudencia que se desprende de sus decisiones, define el alcance y contenido de las </a:t>
            </a:r>
            <a:r>
              <a:rPr lang="es-CO" dirty="0" smtClean="0"/>
              <a:t>disposiciones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Existen </a:t>
            </a:r>
            <a:r>
              <a:rPr lang="es-CO" dirty="0" smtClean="0"/>
              <a:t>reiteradas decisiones en el mismo sentido de los órganos políticos de la OEA, que integran los propios Estados</a:t>
            </a:r>
            <a:r>
              <a:rPr lang="es-US" dirty="0" smtClean="0"/>
              <a:t> </a:t>
            </a:r>
          </a:p>
          <a:p>
            <a:pPr algn="just"/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82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166" y="810883"/>
            <a:ext cx="8566030" cy="871268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Mecanismos de incorporación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327809" y="2209800"/>
            <a:ext cx="7944929" cy="4545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dirty="0">
                <a:solidFill>
                  <a:schemeClr val="tx1"/>
                </a:solidFill>
              </a:rPr>
              <a:t>Un primer </a:t>
            </a:r>
            <a:r>
              <a:rPr lang="es-CO" dirty="0" smtClean="0">
                <a:solidFill>
                  <a:schemeClr val="tx1"/>
                </a:solidFill>
              </a:rPr>
              <a:t>mecanismo es </a:t>
            </a:r>
            <a:r>
              <a:rPr lang="es-CO" dirty="0" smtClean="0">
                <a:solidFill>
                  <a:schemeClr val="tx1"/>
                </a:solidFill>
              </a:rPr>
              <a:t>a trav</a:t>
            </a:r>
            <a:r>
              <a:rPr lang="es-CO" dirty="0" smtClean="0">
                <a:solidFill>
                  <a:schemeClr val="tx1"/>
                </a:solidFill>
              </a:rPr>
              <a:t>és de la </a:t>
            </a:r>
            <a:r>
              <a:rPr lang="es-CO" dirty="0" smtClean="0">
                <a:solidFill>
                  <a:schemeClr val="tx1"/>
                </a:solidFill>
              </a:rPr>
              <a:t>Constitución o leyes habilitantes: </a:t>
            </a:r>
            <a:r>
              <a:rPr lang="es-CO" dirty="0" smtClean="0">
                <a:solidFill>
                  <a:schemeClr val="tx1"/>
                </a:solidFill>
              </a:rPr>
              <a:t>forma expresa o cláusula genérica remite a principios o tratados </a:t>
            </a:r>
            <a:r>
              <a:rPr lang="es-CO" dirty="0">
                <a:solidFill>
                  <a:schemeClr val="tx1"/>
                </a:solidFill>
              </a:rPr>
              <a:t>de derechos humanos, </a:t>
            </a:r>
            <a:r>
              <a:rPr lang="es-CO" dirty="0" smtClean="0">
                <a:solidFill>
                  <a:schemeClr val="tx1"/>
                </a:solidFill>
              </a:rPr>
              <a:t>como la CADH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O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00"/>
                </a:solidFill>
              </a:rPr>
              <a:t>El </a:t>
            </a:r>
            <a:r>
              <a:rPr lang="es-CO" dirty="0">
                <a:solidFill>
                  <a:srgbClr val="000000"/>
                </a:solidFill>
              </a:rPr>
              <a:t>derecho internacional impone a los </a:t>
            </a:r>
            <a:r>
              <a:rPr lang="es-CO" dirty="0" smtClean="0">
                <a:solidFill>
                  <a:srgbClr val="000000"/>
                </a:solidFill>
              </a:rPr>
              <a:t>Estados obligaciones (cláusula </a:t>
            </a:r>
            <a:r>
              <a:rPr lang="es-CO" i="1" dirty="0">
                <a:solidFill>
                  <a:srgbClr val="000000"/>
                </a:solidFill>
              </a:rPr>
              <a:t>pacta sunt </a:t>
            </a:r>
            <a:r>
              <a:rPr lang="es-CO" i="1" dirty="0" smtClean="0">
                <a:solidFill>
                  <a:srgbClr val="000000"/>
                </a:solidFill>
              </a:rPr>
              <a:t>servanda)</a:t>
            </a:r>
            <a:r>
              <a:rPr lang="es-CO" dirty="0" smtClean="0">
                <a:solidFill>
                  <a:srgbClr val="000000"/>
                </a:solidFill>
              </a:rPr>
              <a:t>. </a:t>
            </a:r>
            <a:r>
              <a:rPr lang="es-CO" dirty="0">
                <a:solidFill>
                  <a:srgbClr val="000000"/>
                </a:solidFill>
              </a:rPr>
              <a:t>U</a:t>
            </a:r>
            <a:r>
              <a:rPr lang="es-CO" dirty="0" smtClean="0">
                <a:solidFill>
                  <a:srgbClr val="000000"/>
                </a:solidFill>
              </a:rPr>
              <a:t>n </a:t>
            </a:r>
            <a:r>
              <a:rPr lang="es-CO" dirty="0">
                <a:solidFill>
                  <a:srgbClr val="000000"/>
                </a:solidFill>
              </a:rPr>
              <a:t>Estado no puede invocar disposiciones de su derecho interno para incumplir obligaciones </a:t>
            </a:r>
            <a:r>
              <a:rPr lang="es-CO" dirty="0" smtClean="0">
                <a:solidFill>
                  <a:srgbClr val="000000"/>
                </a:solidFill>
              </a:rPr>
              <a:t>internacionales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O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00"/>
                </a:solidFill>
              </a:rPr>
              <a:t>La obligación positiva de </a:t>
            </a:r>
            <a:r>
              <a:rPr lang="es-CO" dirty="0">
                <a:solidFill>
                  <a:srgbClr val="000000"/>
                </a:solidFill>
              </a:rPr>
              <a:t>adecuar el ordenamiento interno a las obligaciones internacionales </a:t>
            </a:r>
            <a:r>
              <a:rPr lang="es-CO" dirty="0" smtClean="0">
                <a:solidFill>
                  <a:srgbClr val="000000"/>
                </a:solidFill>
              </a:rPr>
              <a:t>asumidas vincula a todos los poderes y autoridades, en especial al Poder Legislativo y al Poder Judicial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O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</a:rPr>
              <a:t>Los jueces nacionales tienen un rol protagónico en el proceso de incorporación de normas </a:t>
            </a:r>
            <a:r>
              <a:rPr lang="es-CO" dirty="0" smtClean="0">
                <a:solidFill>
                  <a:srgbClr val="000000"/>
                </a:solidFill>
              </a:rPr>
              <a:t>internacionales de </a:t>
            </a:r>
            <a:r>
              <a:rPr lang="es-CO" dirty="0">
                <a:solidFill>
                  <a:srgbClr val="000000"/>
                </a:solidFill>
              </a:rPr>
              <a:t>derechos </a:t>
            </a:r>
            <a:r>
              <a:rPr lang="es-CO" dirty="0" smtClean="0">
                <a:solidFill>
                  <a:srgbClr val="000000"/>
                </a:solidFill>
              </a:rPr>
              <a:t>humanos; </a:t>
            </a:r>
            <a:r>
              <a:rPr lang="es-CO" dirty="0">
                <a:solidFill>
                  <a:srgbClr val="000000"/>
                </a:solidFill>
              </a:rPr>
              <a:t>capacidad de corregir las vulneraciones de derechos humanos en el orden doméstico</a:t>
            </a:r>
            <a:r>
              <a:rPr lang="es-US" dirty="0">
                <a:solidFill>
                  <a:srgbClr val="000000"/>
                </a:solidFill>
              </a:rPr>
              <a:t>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0000"/>
                </a:solidFill>
              </a:rPr>
              <a:t>Los tribunales superiores nacionales al incorporar los estándares internacionales de derechos humanos a su jurisprudencia </a:t>
            </a:r>
            <a:r>
              <a:rPr lang="es-CO" dirty="0" smtClean="0">
                <a:solidFill>
                  <a:srgbClr val="000000"/>
                </a:solidFill>
              </a:rPr>
              <a:t>generan </a:t>
            </a:r>
            <a:r>
              <a:rPr lang="es-CO" dirty="0">
                <a:solidFill>
                  <a:srgbClr val="000000"/>
                </a:solidFill>
              </a:rPr>
              <a:t>un efecto multiplicador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04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166" y="810883"/>
            <a:ext cx="8566030" cy="871268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bg1"/>
                </a:solidFill>
              </a:rPr>
              <a:t>El caso de Uruguay</a:t>
            </a:r>
            <a:endParaRPr lang="en-US" sz="3200" b="1" dirty="0">
              <a:solidFill>
                <a:schemeClr val="bg1"/>
              </a:solidFill>
              <a:latin typeface="+mn-lt"/>
              <a:cs typeface="Univers"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93311" y="2193955"/>
            <a:ext cx="7970799" cy="466404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>
                <a:solidFill>
                  <a:schemeClr val="bg1"/>
                </a:solidFill>
              </a:rPr>
              <a:t>A</a:t>
            </a:r>
            <a:r>
              <a:rPr lang="es-CO" dirty="0" smtClean="0">
                <a:solidFill>
                  <a:schemeClr val="bg1"/>
                </a:solidFill>
              </a:rPr>
              <a:t>rtículo </a:t>
            </a:r>
            <a:r>
              <a:rPr lang="es-CO" dirty="0">
                <a:solidFill>
                  <a:schemeClr val="bg1"/>
                </a:solidFill>
              </a:rPr>
              <a:t>3 </a:t>
            </a:r>
            <a:r>
              <a:rPr lang="es-CO" dirty="0" smtClean="0">
                <a:solidFill>
                  <a:schemeClr val="bg1"/>
                </a:solidFill>
              </a:rPr>
              <a:t>de la Ley 18.515: </a:t>
            </a:r>
            <a:endParaRPr lang="es-US" dirty="0">
              <a:solidFill>
                <a:schemeClr val="bg1"/>
              </a:solidFill>
            </a:endParaRPr>
          </a:p>
          <a:p>
            <a:r>
              <a:rPr lang="es-CO" dirty="0"/>
              <a:t> </a:t>
            </a:r>
            <a:endParaRPr lang="es-US" dirty="0"/>
          </a:p>
          <a:p>
            <a:pPr marL="457200" indent="-457200" algn="l">
              <a:buFont typeface="Wingdings" charset="2"/>
              <a:buChar char="Ø"/>
            </a:pPr>
            <a:r>
              <a:rPr lang="es-CO" dirty="0" smtClean="0">
                <a:solidFill>
                  <a:srgbClr val="FFFFFF"/>
                </a:solidFill>
              </a:rPr>
              <a:t>Modifica responsabilidad </a:t>
            </a:r>
            <a:r>
              <a:rPr lang="es-CO" dirty="0">
                <a:solidFill>
                  <a:srgbClr val="FFFFFF"/>
                </a:solidFill>
              </a:rPr>
              <a:t>posterior por la emisión de cualquier expresión, opinión y/o difusión de interés público</a:t>
            </a:r>
            <a:r>
              <a:rPr lang="es-US" dirty="0">
                <a:solidFill>
                  <a:srgbClr val="FFFFFF"/>
                </a:solidFill>
              </a:rPr>
              <a:t> </a:t>
            </a:r>
            <a:endParaRPr lang="es-CO" dirty="0" smtClean="0">
              <a:solidFill>
                <a:srgbClr val="FFFFFF"/>
              </a:solidFill>
            </a:endParaRPr>
          </a:p>
          <a:p>
            <a:pPr algn="l"/>
            <a:endParaRPr lang="es-CO" dirty="0" smtClean="0">
              <a:solidFill>
                <a:srgbClr val="000000"/>
              </a:solidFill>
            </a:endParaRPr>
          </a:p>
          <a:p>
            <a:pPr algn="l"/>
            <a:r>
              <a:rPr lang="es-CO" i="1" dirty="0" smtClean="0">
                <a:solidFill>
                  <a:srgbClr val="000000"/>
                </a:solidFill>
              </a:rPr>
              <a:t>Constituyen </a:t>
            </a:r>
            <a:r>
              <a:rPr lang="es-CO" i="1" dirty="0">
                <a:solidFill>
                  <a:srgbClr val="000000"/>
                </a:solidFill>
              </a:rPr>
              <a:t>principios rectores para la interpretación, aplicación e integración de las normas civiles, procesales y penales sobre expresión, opinión y difusión, relativas a comunicaciones e informaciones, las disposiciones consagradas en la [D]eclaración Universal de Derechos Humanos, la Convención Americana [sobre] Derechos Humanos y el Pacto Internacional de Derechos Civiles y Políticos. Asimismo, se tomarán en cuenta muy especialmente los criterios recogidos en las sentencias y opiniones consultivas de la Corte Interamericana de Derechos Humanos, y en las resoluciones e informes de la Comisión Interamericana de Derechos Humanos, siempre que ello no implique disminuir los estándares de protección establecidos en la legislación nacional, o reconocidos por la jurisprudencia nacional</a:t>
            </a:r>
            <a:r>
              <a:rPr lang="es-US" i="1" dirty="0">
                <a:solidFill>
                  <a:srgbClr val="000000"/>
                </a:solidFill>
              </a:rPr>
              <a:t> </a:t>
            </a:r>
            <a:endParaRPr lang="es-E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8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166" y="810883"/>
            <a:ext cx="8566030" cy="871268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bg1"/>
                </a:solidFill>
              </a:rPr>
              <a:t>El caso de Uruguay</a:t>
            </a:r>
            <a:endParaRPr lang="en-US" sz="3200" b="1" dirty="0">
              <a:solidFill>
                <a:schemeClr val="bg1"/>
              </a:solidFill>
              <a:latin typeface="+mn-lt"/>
              <a:cs typeface="Univers"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93311" y="2193955"/>
            <a:ext cx="7970799" cy="4664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buFont typeface="Wingdings" charset="2"/>
              <a:buChar char="Ø"/>
            </a:pPr>
            <a:r>
              <a:rPr lang="es-CO" dirty="0">
                <a:solidFill>
                  <a:schemeClr val="tx1"/>
                </a:solidFill>
              </a:rPr>
              <a:t>De esta forma, la Asamblea General del Poder Legislativo incorporó las normas internacionales al ordenamiento interno y dejó en claro que la interpretación y la aplicación de las disposiciones vigentes deben guiarse por los estándares más elevados en materia de libertad de expresión</a:t>
            </a:r>
            <a:r>
              <a:rPr lang="es-US" dirty="0">
                <a:solidFill>
                  <a:schemeClr val="tx1"/>
                </a:solidFill>
              </a:rPr>
              <a:t> </a:t>
            </a:r>
            <a:endParaRPr lang="es-E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327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71388" y="729540"/>
            <a:ext cx="8538199" cy="5727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ES" sz="2800" dirty="0">
                <a:solidFill>
                  <a:schemeClr val="bg1"/>
                </a:solidFill>
              </a:rPr>
              <a:t>L</a:t>
            </a:r>
            <a:r>
              <a:rPr lang="es-ES" sz="2800" dirty="0" smtClean="0">
                <a:solidFill>
                  <a:schemeClr val="bg1"/>
                </a:solidFill>
              </a:rPr>
              <a:t>os estándares interamericanos de libertad de expresión </a:t>
            </a:r>
            <a:endParaRPr lang="en-US" sz="2800" b="1" dirty="0">
              <a:solidFill>
                <a:schemeClr val="bg1"/>
              </a:solidFill>
              <a:latin typeface="+mn-lt"/>
              <a:cs typeface="Univers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42577" y="1302272"/>
            <a:ext cx="7642661" cy="371248"/>
          </a:xfrm>
        </p:spPr>
        <p:txBody>
          <a:bodyPr>
            <a:noAutofit/>
          </a:bodyPr>
          <a:lstStyle/>
          <a:p>
            <a:pPr algn="just"/>
            <a:r>
              <a:rPr lang="es-ES" sz="1600" i="1" dirty="0" smtClean="0">
                <a:solidFill>
                  <a:schemeClr val="bg1"/>
                </a:solidFill>
              </a:rPr>
              <a:t>A través del diálogo jurisprudencial  </a:t>
            </a:r>
            <a:endParaRPr lang="es-ES" sz="1600" i="1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23451" y="2027605"/>
            <a:ext cx="7781639" cy="959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s-ES" sz="1600" dirty="0" smtClean="0">
                <a:solidFill>
                  <a:schemeClr val="bg1"/>
                </a:solidFill>
              </a:rPr>
              <a:t>El SIDH </a:t>
            </a:r>
            <a:r>
              <a:rPr lang="es-ES" sz="1600" dirty="0" smtClean="0">
                <a:solidFill>
                  <a:schemeClr val="bg1"/>
                </a:solidFill>
              </a:rPr>
              <a:t>y el p</a:t>
            </a:r>
            <a:r>
              <a:rPr lang="es-ES" sz="1600" dirty="0" smtClean="0">
                <a:solidFill>
                  <a:schemeClr val="bg1"/>
                </a:solidFill>
              </a:rPr>
              <a:t>rincipio </a:t>
            </a:r>
            <a:r>
              <a:rPr lang="es-ES" sz="1600" dirty="0" smtClean="0">
                <a:solidFill>
                  <a:schemeClr val="bg1"/>
                </a:solidFill>
              </a:rPr>
              <a:t>de subsidiariedad: </a:t>
            </a:r>
            <a:r>
              <a:rPr lang="es-ES" sz="1600" dirty="0" smtClean="0">
                <a:solidFill>
                  <a:schemeClr val="bg1"/>
                </a:solidFill>
              </a:rPr>
              <a:t>Estado </a:t>
            </a:r>
            <a:r>
              <a:rPr lang="es-ES" sz="1600" dirty="0" smtClean="0">
                <a:solidFill>
                  <a:schemeClr val="bg1"/>
                </a:solidFill>
              </a:rPr>
              <a:t>nacional </a:t>
            </a:r>
            <a:r>
              <a:rPr lang="es-ES" sz="1600" dirty="0" smtClean="0">
                <a:solidFill>
                  <a:schemeClr val="bg1"/>
                </a:solidFill>
              </a:rPr>
              <a:t>principal </a:t>
            </a:r>
            <a:r>
              <a:rPr lang="es-ES" sz="1600" dirty="0" smtClean="0">
                <a:solidFill>
                  <a:schemeClr val="bg1"/>
                </a:solidFill>
              </a:rPr>
              <a:t>garante de los derechos humanos de sus habitantes. </a:t>
            </a:r>
            <a:r>
              <a:rPr lang="es-ES" sz="1600" dirty="0" err="1">
                <a:solidFill>
                  <a:schemeClr val="bg1"/>
                </a:solidFill>
              </a:rPr>
              <a:t>O</a:t>
            </a:r>
            <a:r>
              <a:rPr lang="es-ES" sz="1600" dirty="0" err="1" smtClean="0">
                <a:solidFill>
                  <a:schemeClr val="bg1"/>
                </a:solidFill>
              </a:rPr>
              <a:t>rganos</a:t>
            </a:r>
            <a:r>
              <a:rPr lang="es-ES" sz="1600" dirty="0" smtClean="0">
                <a:solidFill>
                  <a:schemeClr val="bg1"/>
                </a:solidFill>
              </a:rPr>
              <a:t> </a:t>
            </a:r>
            <a:r>
              <a:rPr lang="es-ES" sz="1600" dirty="0" smtClean="0">
                <a:solidFill>
                  <a:schemeClr val="bg1"/>
                </a:solidFill>
              </a:rPr>
              <a:t>interamericanos sólo pueden actual luego de que la autoridad nacional haya tenido la oportunidad de declarar la violación y reparar el daño</a:t>
            </a:r>
            <a:endParaRPr lang="es-ES" sz="1600" dirty="0">
              <a:solidFill>
                <a:schemeClr val="bg1"/>
              </a:solidFill>
            </a:endParaRPr>
          </a:p>
          <a:p>
            <a:pPr algn="just">
              <a:spcBef>
                <a:spcPts val="0"/>
              </a:spcBef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23451" y="3146778"/>
            <a:ext cx="7781639" cy="1039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dirty="0" smtClean="0">
                <a:solidFill>
                  <a:schemeClr val="bg1"/>
                </a:solidFill>
              </a:rPr>
              <a:t>A través de la reparación ordenada por la CIDH o la Corte IDH, las altas cortes nacionales han tenido la oportunidad de implementar decisiones que han implicado revisar o dejar sin efecto </a:t>
            </a:r>
            <a:r>
              <a:rPr lang="es-ES" sz="1600" dirty="0" smtClean="0">
                <a:solidFill>
                  <a:schemeClr val="bg1"/>
                </a:solidFill>
              </a:rPr>
              <a:t>fallos </a:t>
            </a:r>
            <a:r>
              <a:rPr lang="es-ES" sz="1600" dirty="0" smtClean="0">
                <a:solidFill>
                  <a:schemeClr val="bg1"/>
                </a:solidFill>
              </a:rPr>
              <a:t>cuyo </a:t>
            </a:r>
            <a:r>
              <a:rPr lang="es-ES" sz="1600" dirty="0" smtClean="0">
                <a:solidFill>
                  <a:schemeClr val="bg1"/>
                </a:solidFill>
              </a:rPr>
              <a:t>contenido </a:t>
            </a:r>
            <a:r>
              <a:rPr lang="es-ES" sz="1600" dirty="0" smtClean="0">
                <a:solidFill>
                  <a:schemeClr val="bg1"/>
                </a:solidFill>
              </a:rPr>
              <a:t>violaba derechos protegidos por la Convención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23451" y="4228581"/>
            <a:ext cx="7781639" cy="1048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</a:t>
            </a:r>
            <a:r>
              <a:rPr lang="es-E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Relatoría Especial ha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destacado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casos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relevantes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tribunales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superiores y altas cortes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 hacen control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convencionalidad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uso </a:t>
            </a:r>
            <a:r>
              <a:rPr lang="es-CO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adecuado de los estándares interamericanos en materia de libertad de </a:t>
            </a:r>
            <a:r>
              <a:rPr lang="es-CO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expresión (INFORMES JURISPRUDENCIA NACIONAL 2009 Y 2016)</a:t>
            </a:r>
            <a:endParaRPr lang="es-E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s-ES" sz="1400" dirty="0">
                <a:solidFill>
                  <a:schemeClr val="bg1"/>
                </a:solidFill>
              </a:rPr>
              <a:t>P</a:t>
            </a:r>
            <a:r>
              <a:rPr lang="es-ES" sz="1400" dirty="0" smtClean="0">
                <a:solidFill>
                  <a:schemeClr val="bg1"/>
                </a:solidFill>
              </a:rPr>
              <a:t>aíses </a:t>
            </a:r>
            <a:r>
              <a:rPr lang="es-ES" sz="1400" dirty="0" smtClean="0">
                <a:solidFill>
                  <a:schemeClr val="bg1"/>
                </a:solidFill>
              </a:rPr>
              <a:t>como Argentina, Brasil, Bolivia, Colombia, Costa Rica, El Salvador, Jamaica, Panamá, Paraguay, Perú, México, República Dominicana y Uruguay.</a:t>
            </a:r>
            <a:endParaRPr lang="es-ES" sz="1400" dirty="0">
              <a:solidFill>
                <a:schemeClr val="bg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En sus 20 años la Relatoría Especial ha desarrollado de modo permanente el diálogo y la asistencia en capacitación a los sistemas de justicia a nivel nacional.</a:t>
            </a:r>
          </a:p>
          <a:p>
            <a:pPr marL="742950" lvl="1" indent="-285750" algn="just">
              <a:buFont typeface="Arial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En alianza con UNESCO y la Cumbre Iberoamericana de Jueces: </a:t>
            </a:r>
            <a:r>
              <a:rPr lang="es-ES" sz="1400" dirty="0" smtClean="0">
                <a:solidFill>
                  <a:schemeClr val="bg1"/>
                </a:solidFill>
              </a:rPr>
              <a:t>capacitación </a:t>
            </a:r>
            <a:r>
              <a:rPr lang="es-ES" sz="1400" dirty="0" smtClean="0">
                <a:solidFill>
                  <a:schemeClr val="bg1"/>
                </a:solidFill>
              </a:rPr>
              <a:t>permanente a través de cursos presenciales, cursos virtuales (8.000 participantes) y </a:t>
            </a:r>
            <a:r>
              <a:rPr lang="es-ES" sz="1400" dirty="0" err="1" smtClean="0">
                <a:solidFill>
                  <a:schemeClr val="bg1"/>
                </a:solidFill>
              </a:rPr>
              <a:t>currícula</a:t>
            </a:r>
            <a:r>
              <a:rPr lang="es-ES" sz="1400" dirty="0" smtClean="0">
                <a:solidFill>
                  <a:schemeClr val="bg1"/>
                </a:solidFill>
              </a:rPr>
              <a:t> de Escuelas Judiciales</a:t>
            </a:r>
            <a:endParaRPr lang="es-ES" sz="1400" dirty="0">
              <a:solidFill>
                <a:schemeClr val="bg1"/>
              </a:solidFill>
            </a:endParaRPr>
          </a:p>
          <a:p>
            <a:pPr algn="just"/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623451" y="5687699"/>
            <a:ext cx="7596594" cy="2817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35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71388" y="729540"/>
            <a:ext cx="8538199" cy="5727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ES" sz="2800" dirty="0">
                <a:solidFill>
                  <a:schemeClr val="bg1"/>
                </a:solidFill>
              </a:rPr>
              <a:t>L</a:t>
            </a:r>
            <a:r>
              <a:rPr lang="es-ES" sz="2800" dirty="0" smtClean="0">
                <a:solidFill>
                  <a:schemeClr val="bg1"/>
                </a:solidFill>
              </a:rPr>
              <a:t>os estándares interamericanos de libertad de expresión </a:t>
            </a:r>
            <a:endParaRPr lang="en-US" sz="2800" b="1" dirty="0">
              <a:solidFill>
                <a:schemeClr val="bg1"/>
              </a:solidFill>
              <a:latin typeface="+mn-lt"/>
              <a:cs typeface="Univers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42577" y="1302272"/>
            <a:ext cx="7642661" cy="371248"/>
          </a:xfrm>
        </p:spPr>
        <p:txBody>
          <a:bodyPr>
            <a:noAutofit/>
          </a:bodyPr>
          <a:lstStyle/>
          <a:p>
            <a:pPr algn="just"/>
            <a:r>
              <a:rPr lang="es-ES" sz="1600" i="1" dirty="0" smtClean="0">
                <a:solidFill>
                  <a:schemeClr val="bg1"/>
                </a:solidFill>
              </a:rPr>
              <a:t>A través de reformas legales </a:t>
            </a:r>
            <a:endParaRPr lang="es-ES" sz="1600" i="1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23451" y="2050650"/>
            <a:ext cx="7781639" cy="1046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s-ES" sz="1600" dirty="0" smtClean="0">
                <a:solidFill>
                  <a:schemeClr val="bg1"/>
                </a:solidFill>
              </a:rPr>
              <a:t>Reformas legislativas: más de 10 países reformaron la legislación penal que sanciona la divulgación de opiniones o información sobre funcionarios públicos o asuntos de interés público</a:t>
            </a:r>
            <a:endParaRPr lang="es-ES" sz="1600" dirty="0">
              <a:solidFill>
                <a:schemeClr val="bg1"/>
              </a:solidFill>
            </a:endParaRPr>
          </a:p>
          <a:p>
            <a:pPr algn="just">
              <a:spcBef>
                <a:spcPts val="0"/>
              </a:spcBef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23451" y="3140016"/>
            <a:ext cx="7781639" cy="1046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dirty="0" smtClean="0">
                <a:solidFill>
                  <a:schemeClr val="bg1"/>
                </a:solidFill>
              </a:rPr>
              <a:t>Leyes de acceso a la información: 23 países en la región han adoptado leyes de acceso a la información público en poco más de una década, incorporando los estándares interamericanos en la materia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23451" y="3985443"/>
            <a:ext cx="7781639" cy="1309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chemeClr val="bg1"/>
                </a:solidFill>
              </a:rPr>
              <a:t>Agenda </a:t>
            </a:r>
            <a:r>
              <a:rPr lang="es-ES" sz="1600" smtClean="0">
                <a:solidFill>
                  <a:schemeClr val="bg1"/>
                </a:solidFill>
              </a:rPr>
              <a:t>temática amplia: Leyes </a:t>
            </a:r>
            <a:r>
              <a:rPr lang="es-ES" sz="1600" dirty="0" smtClean="0">
                <a:solidFill>
                  <a:schemeClr val="bg1"/>
                </a:solidFill>
              </a:rPr>
              <a:t>que protegen la libertad de expresión en Internet</a:t>
            </a:r>
          </a:p>
          <a:p>
            <a:pPr marL="285750" indent="-285750" algn="just">
              <a:buFont typeface="Arial"/>
              <a:buChar char="•"/>
            </a:pPr>
            <a:r>
              <a:rPr lang="es-ES" sz="1600" dirty="0">
                <a:solidFill>
                  <a:schemeClr val="bg1"/>
                </a:solidFill>
              </a:rPr>
              <a:t>Legislación que incorpora la promoción de la diversidad y el pluralismo a la </a:t>
            </a:r>
            <a:r>
              <a:rPr lang="es-ES" sz="1600" dirty="0" smtClean="0">
                <a:solidFill>
                  <a:schemeClr val="bg1"/>
                </a:solidFill>
              </a:rPr>
              <a:t>radiodifusión</a:t>
            </a:r>
          </a:p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chemeClr val="bg1"/>
                </a:solidFill>
              </a:rPr>
              <a:t>Establecimiento de normas legales o administrativas para la protección de periodistas y fiscalías especializadas para investigar crímenes contra la libertad de expresión</a:t>
            </a:r>
          </a:p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chemeClr val="bg1"/>
                </a:solidFill>
              </a:rPr>
              <a:t>Discusión sobre leyes que establecen límites al uso discriminatorio de la publicidad oficial</a:t>
            </a:r>
          </a:p>
          <a:p>
            <a:pPr marL="285750" indent="-285750" algn="just">
              <a:buFont typeface="Arial"/>
              <a:buChar char="•"/>
            </a:pPr>
            <a:r>
              <a:rPr lang="es-ES" sz="1600" dirty="0">
                <a:solidFill>
                  <a:schemeClr val="bg1"/>
                </a:solidFill>
              </a:rPr>
              <a:t>Adecuación de normas que sancionan actividades terroristas y de </a:t>
            </a:r>
            <a:r>
              <a:rPr lang="es-ES" sz="1600" dirty="0" err="1">
                <a:solidFill>
                  <a:schemeClr val="bg1"/>
                </a:solidFill>
              </a:rPr>
              <a:t>cyber</a:t>
            </a:r>
            <a:r>
              <a:rPr lang="es-ES" sz="1600" dirty="0">
                <a:solidFill>
                  <a:schemeClr val="bg1"/>
                </a:solidFill>
              </a:rPr>
              <a:t> seguridad a los estándares interamericanos de libertad de expresión</a:t>
            </a:r>
          </a:p>
          <a:p>
            <a:pPr marL="285750" indent="-285750" algn="just">
              <a:buFont typeface="Arial"/>
              <a:buChar char="•"/>
            </a:pPr>
            <a:endParaRPr lang="es-ES" sz="1600" dirty="0">
              <a:solidFill>
                <a:schemeClr val="bg1"/>
              </a:solidFill>
            </a:endParaRPr>
          </a:p>
          <a:p>
            <a:pPr algn="just"/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623451" y="5687699"/>
            <a:ext cx="7596594" cy="2817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66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01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4201</TotalTime>
  <Words>731</Words>
  <Application>Microsoft Macintosh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Incorporación a nivel nacional de los estándares interamericanos en libertad de expresión</vt:lpstr>
      <vt:lpstr>Incorporación: el rol de los poderes  y autoridades nacionales</vt:lpstr>
      <vt:lpstr>Mecanismos de incorporación</vt:lpstr>
      <vt:lpstr>El caso de Uruguay</vt:lpstr>
      <vt:lpstr>El caso de Uruguay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María Belén  Díaz de Bedoya de Nestosa</dc:creator>
  <cp:lastModifiedBy>Edison Lanza</cp:lastModifiedBy>
  <cp:revision>115</cp:revision>
  <dcterms:created xsi:type="dcterms:W3CDTF">2013-12-10T20:54:12Z</dcterms:created>
  <dcterms:modified xsi:type="dcterms:W3CDTF">2018-04-09T12:06:28Z</dcterms:modified>
</cp:coreProperties>
</file>