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Default Extension="wav" ContentType="audio/wav"/>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2"/>
  </p:notesMasterIdLst>
  <p:sldIdLst>
    <p:sldId id="256" r:id="rId2"/>
    <p:sldId id="257" r:id="rId3"/>
    <p:sldId id="292" r:id="rId4"/>
    <p:sldId id="259" r:id="rId5"/>
    <p:sldId id="312" r:id="rId6"/>
    <p:sldId id="313" r:id="rId7"/>
    <p:sldId id="314" r:id="rId8"/>
    <p:sldId id="260" r:id="rId9"/>
    <p:sldId id="295" r:id="rId10"/>
    <p:sldId id="311" r:id="rId11"/>
    <p:sldId id="310" r:id="rId12"/>
    <p:sldId id="280" r:id="rId13"/>
    <p:sldId id="298" r:id="rId14"/>
    <p:sldId id="300" r:id="rId15"/>
    <p:sldId id="301" r:id="rId16"/>
    <p:sldId id="302" r:id="rId17"/>
    <p:sldId id="303" r:id="rId18"/>
    <p:sldId id="299" r:id="rId19"/>
    <p:sldId id="306" r:id="rId20"/>
    <p:sldId id="309" r:id="rId21"/>
  </p:sldIdLst>
  <p:sldSz cx="9144000" cy="6858000" type="screen4x3"/>
  <p:notesSz cx="6858000" cy="9144000"/>
  <p:defaultTextStyle>
    <a:defPPr>
      <a:defRPr lang="es-ES"/>
    </a:defPPr>
    <a:lvl1pPr marL="0" algn="l" defTabSz="913572" rtl="0" eaLnBrk="1" latinLnBrk="0" hangingPunct="1">
      <a:defRPr sz="1800" kern="1200">
        <a:solidFill>
          <a:schemeClr val="tx1"/>
        </a:solidFill>
        <a:latin typeface="+mn-lt"/>
        <a:ea typeface="+mn-ea"/>
        <a:cs typeface="+mn-cs"/>
      </a:defRPr>
    </a:lvl1pPr>
    <a:lvl2pPr marL="456786" algn="l" defTabSz="913572" rtl="0" eaLnBrk="1" latinLnBrk="0" hangingPunct="1">
      <a:defRPr sz="1800" kern="1200">
        <a:solidFill>
          <a:schemeClr val="tx1"/>
        </a:solidFill>
        <a:latin typeface="+mn-lt"/>
        <a:ea typeface="+mn-ea"/>
        <a:cs typeface="+mn-cs"/>
      </a:defRPr>
    </a:lvl2pPr>
    <a:lvl3pPr marL="913572" algn="l" defTabSz="913572" rtl="0" eaLnBrk="1" latinLnBrk="0" hangingPunct="1">
      <a:defRPr sz="1800" kern="1200">
        <a:solidFill>
          <a:schemeClr val="tx1"/>
        </a:solidFill>
        <a:latin typeface="+mn-lt"/>
        <a:ea typeface="+mn-ea"/>
        <a:cs typeface="+mn-cs"/>
      </a:defRPr>
    </a:lvl3pPr>
    <a:lvl4pPr marL="1370358" algn="l" defTabSz="913572" rtl="0" eaLnBrk="1" latinLnBrk="0" hangingPunct="1">
      <a:defRPr sz="1800" kern="1200">
        <a:solidFill>
          <a:schemeClr val="tx1"/>
        </a:solidFill>
        <a:latin typeface="+mn-lt"/>
        <a:ea typeface="+mn-ea"/>
        <a:cs typeface="+mn-cs"/>
      </a:defRPr>
    </a:lvl4pPr>
    <a:lvl5pPr marL="1827144" algn="l" defTabSz="913572" rtl="0" eaLnBrk="1" latinLnBrk="0" hangingPunct="1">
      <a:defRPr sz="1800" kern="1200">
        <a:solidFill>
          <a:schemeClr val="tx1"/>
        </a:solidFill>
        <a:latin typeface="+mn-lt"/>
        <a:ea typeface="+mn-ea"/>
        <a:cs typeface="+mn-cs"/>
      </a:defRPr>
    </a:lvl5pPr>
    <a:lvl6pPr marL="2283929" algn="l" defTabSz="913572" rtl="0" eaLnBrk="1" latinLnBrk="0" hangingPunct="1">
      <a:defRPr sz="1800" kern="1200">
        <a:solidFill>
          <a:schemeClr val="tx1"/>
        </a:solidFill>
        <a:latin typeface="+mn-lt"/>
        <a:ea typeface="+mn-ea"/>
        <a:cs typeface="+mn-cs"/>
      </a:defRPr>
    </a:lvl6pPr>
    <a:lvl7pPr marL="2740715" algn="l" defTabSz="913572" rtl="0" eaLnBrk="1" latinLnBrk="0" hangingPunct="1">
      <a:defRPr sz="1800" kern="1200">
        <a:solidFill>
          <a:schemeClr val="tx1"/>
        </a:solidFill>
        <a:latin typeface="+mn-lt"/>
        <a:ea typeface="+mn-ea"/>
        <a:cs typeface="+mn-cs"/>
      </a:defRPr>
    </a:lvl7pPr>
    <a:lvl8pPr marL="3197500" algn="l" defTabSz="913572" rtl="0" eaLnBrk="1" latinLnBrk="0" hangingPunct="1">
      <a:defRPr sz="1800" kern="1200">
        <a:solidFill>
          <a:schemeClr val="tx1"/>
        </a:solidFill>
        <a:latin typeface="+mn-lt"/>
        <a:ea typeface="+mn-ea"/>
        <a:cs typeface="+mn-cs"/>
      </a:defRPr>
    </a:lvl8pPr>
    <a:lvl9pPr marL="3654286" algn="l" defTabSz="913572"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434"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s-ES"/>
          </a:p>
        </p:txBody>
      </p:sp>
      <p:sp>
        <p:nvSpPr>
          <p:cNvPr id="3" name="2 Marcador de fecha"/>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85A9FFC-5F18-45FD-A78C-4BD611CF0C9F}" type="datetimeFigureOut">
              <a:rPr lang="es-ES" smtClean="0"/>
              <a:pPr/>
              <a:t>18/08/2015</a:t>
            </a:fld>
            <a:endParaRPr lang="es-ES"/>
          </a:p>
        </p:txBody>
      </p:sp>
      <p:sp>
        <p:nvSpPr>
          <p:cNvPr id="4" name="3 Marcador de imagen de diapositiva"/>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s-ES"/>
          </a:p>
        </p:txBody>
      </p:sp>
      <p:sp>
        <p:nvSpPr>
          <p:cNvPr id="5" name="4 Marcador de notas"/>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6" name="5 Marcador de pie de página"/>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s-ES"/>
          </a:p>
        </p:txBody>
      </p:sp>
      <p:sp>
        <p:nvSpPr>
          <p:cNvPr id="7" name="6 Marcador de número de diapositiva"/>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4447554-9992-4D65-8B2D-D2A8D802B09F}" type="slidenum">
              <a:rPr lang="es-ES" smtClean="0"/>
              <a:pPr/>
              <a:t>‹Nº›</a:t>
            </a:fld>
            <a:endParaRPr lang="es-ES"/>
          </a:p>
        </p:txBody>
      </p:sp>
    </p:spTree>
    <p:extLst>
      <p:ext uri="{BB962C8B-B14F-4D97-AF65-F5344CB8AC3E}">
        <p14:creationId xmlns="" xmlns:p14="http://schemas.microsoft.com/office/powerpoint/2010/main" val="1575402507"/>
      </p:ext>
    </p:extLst>
  </p:cSld>
  <p:clrMap bg1="lt1" tx1="dk1" bg2="lt2" tx2="dk2" accent1="accent1" accent2="accent2" accent3="accent3" accent4="accent4" accent5="accent5" accent6="accent6" hlink="hlink" folHlink="folHlink"/>
  <p:notesStyle>
    <a:lvl1pPr marL="0" algn="l" defTabSz="913572" rtl="0" eaLnBrk="1" latinLnBrk="0" hangingPunct="1">
      <a:defRPr sz="1200" kern="1200">
        <a:solidFill>
          <a:schemeClr val="tx1"/>
        </a:solidFill>
        <a:latin typeface="+mn-lt"/>
        <a:ea typeface="+mn-ea"/>
        <a:cs typeface="+mn-cs"/>
      </a:defRPr>
    </a:lvl1pPr>
    <a:lvl2pPr marL="456786" algn="l" defTabSz="913572" rtl="0" eaLnBrk="1" latinLnBrk="0" hangingPunct="1">
      <a:defRPr sz="1200" kern="1200">
        <a:solidFill>
          <a:schemeClr val="tx1"/>
        </a:solidFill>
        <a:latin typeface="+mn-lt"/>
        <a:ea typeface="+mn-ea"/>
        <a:cs typeface="+mn-cs"/>
      </a:defRPr>
    </a:lvl2pPr>
    <a:lvl3pPr marL="913572" algn="l" defTabSz="913572" rtl="0" eaLnBrk="1" latinLnBrk="0" hangingPunct="1">
      <a:defRPr sz="1200" kern="1200">
        <a:solidFill>
          <a:schemeClr val="tx1"/>
        </a:solidFill>
        <a:latin typeface="+mn-lt"/>
        <a:ea typeface="+mn-ea"/>
        <a:cs typeface="+mn-cs"/>
      </a:defRPr>
    </a:lvl3pPr>
    <a:lvl4pPr marL="1370358" algn="l" defTabSz="913572" rtl="0" eaLnBrk="1" latinLnBrk="0" hangingPunct="1">
      <a:defRPr sz="1200" kern="1200">
        <a:solidFill>
          <a:schemeClr val="tx1"/>
        </a:solidFill>
        <a:latin typeface="+mn-lt"/>
        <a:ea typeface="+mn-ea"/>
        <a:cs typeface="+mn-cs"/>
      </a:defRPr>
    </a:lvl4pPr>
    <a:lvl5pPr marL="1827144" algn="l" defTabSz="913572" rtl="0" eaLnBrk="1" latinLnBrk="0" hangingPunct="1">
      <a:defRPr sz="1200" kern="1200">
        <a:solidFill>
          <a:schemeClr val="tx1"/>
        </a:solidFill>
        <a:latin typeface="+mn-lt"/>
        <a:ea typeface="+mn-ea"/>
        <a:cs typeface="+mn-cs"/>
      </a:defRPr>
    </a:lvl5pPr>
    <a:lvl6pPr marL="2283929" algn="l" defTabSz="913572" rtl="0" eaLnBrk="1" latinLnBrk="0" hangingPunct="1">
      <a:defRPr sz="1200" kern="1200">
        <a:solidFill>
          <a:schemeClr val="tx1"/>
        </a:solidFill>
        <a:latin typeface="+mn-lt"/>
        <a:ea typeface="+mn-ea"/>
        <a:cs typeface="+mn-cs"/>
      </a:defRPr>
    </a:lvl6pPr>
    <a:lvl7pPr marL="2740715" algn="l" defTabSz="913572" rtl="0" eaLnBrk="1" latinLnBrk="0" hangingPunct="1">
      <a:defRPr sz="1200" kern="1200">
        <a:solidFill>
          <a:schemeClr val="tx1"/>
        </a:solidFill>
        <a:latin typeface="+mn-lt"/>
        <a:ea typeface="+mn-ea"/>
        <a:cs typeface="+mn-cs"/>
      </a:defRPr>
    </a:lvl7pPr>
    <a:lvl8pPr marL="3197500" algn="l" defTabSz="913572" rtl="0" eaLnBrk="1" latinLnBrk="0" hangingPunct="1">
      <a:defRPr sz="1200" kern="1200">
        <a:solidFill>
          <a:schemeClr val="tx1"/>
        </a:solidFill>
        <a:latin typeface="+mn-lt"/>
        <a:ea typeface="+mn-ea"/>
        <a:cs typeface="+mn-cs"/>
      </a:defRPr>
    </a:lvl8pPr>
    <a:lvl9pPr marL="3654286" algn="l" defTabSz="913572"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a:xfrm>
            <a:off x="1143000" y="685800"/>
            <a:ext cx="4572000" cy="3429000"/>
          </a:xfrm>
        </p:spPr>
      </p:sp>
      <p:sp>
        <p:nvSpPr>
          <p:cNvPr id="3" name="2 Marcador de notas"/>
          <p:cNvSpPr>
            <a:spLocks noGrp="1"/>
          </p:cNvSpPr>
          <p:nvPr>
            <p:ph type="body" idx="1"/>
          </p:nvPr>
        </p:nvSpPr>
        <p:spPr/>
        <p:txBody>
          <a:bodyPr>
            <a:normAutofit/>
          </a:bodyPr>
          <a:lstStyle/>
          <a:p>
            <a:endParaRPr lang="es-ES" dirty="0"/>
          </a:p>
        </p:txBody>
      </p:sp>
      <p:sp>
        <p:nvSpPr>
          <p:cNvPr id="4" name="3 Marcador de número de diapositiva"/>
          <p:cNvSpPr>
            <a:spLocks noGrp="1"/>
          </p:cNvSpPr>
          <p:nvPr>
            <p:ph type="sldNum" sz="quarter" idx="10"/>
          </p:nvPr>
        </p:nvSpPr>
        <p:spPr/>
        <p:txBody>
          <a:bodyPr/>
          <a:lstStyle/>
          <a:p>
            <a:fld id="{84447554-9992-4D65-8B2D-D2A8D802B09F}" type="slidenum">
              <a:rPr lang="es-ES" smtClean="0"/>
              <a:pPr/>
              <a:t>8</a:t>
            </a:fld>
            <a:endParaRPr lang="es-ES"/>
          </a:p>
        </p:txBody>
      </p:sp>
    </p:spTree>
    <p:extLst>
      <p:ext uri="{BB962C8B-B14F-4D97-AF65-F5344CB8AC3E}">
        <p14:creationId xmlns="" xmlns:p14="http://schemas.microsoft.com/office/powerpoint/2010/main" val="1323292135"/>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10.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1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5.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6.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7.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8.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9.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8"/>
            <a:ext cx="7772400" cy="1470025"/>
          </a:xfrm>
        </p:spPr>
        <p:txBody>
          <a:bodyPr/>
          <a:lstStyle/>
          <a:p>
            <a:r>
              <a:rPr lang="es-ES" smtClean="0"/>
              <a:t>Haga clic para modificar el estilo de título del patrón</a:t>
            </a:r>
            <a:endParaRPr lang="es-ES"/>
          </a:p>
        </p:txBody>
      </p:sp>
      <p:sp>
        <p:nvSpPr>
          <p:cNvPr id="3" name="2 Subtítulo"/>
          <p:cNvSpPr>
            <a:spLocks noGrp="1"/>
          </p:cNvSpPr>
          <p:nvPr>
            <p:ph type="subTitle" idx="1"/>
          </p:nvPr>
        </p:nvSpPr>
        <p:spPr>
          <a:xfrm>
            <a:off x="1371601" y="3886200"/>
            <a:ext cx="6400800" cy="1752600"/>
          </a:xfrm>
        </p:spPr>
        <p:txBody>
          <a:bodyPr/>
          <a:lstStyle>
            <a:lvl1pPr marL="0" indent="0" algn="ctr">
              <a:buNone/>
              <a:defRPr>
                <a:solidFill>
                  <a:schemeClr val="tx1">
                    <a:tint val="75000"/>
                  </a:schemeClr>
                </a:solidFill>
              </a:defRPr>
            </a:lvl1pPr>
            <a:lvl2pPr marL="456786" indent="0" algn="ctr">
              <a:buNone/>
              <a:defRPr>
                <a:solidFill>
                  <a:schemeClr val="tx1">
                    <a:tint val="75000"/>
                  </a:schemeClr>
                </a:solidFill>
              </a:defRPr>
            </a:lvl2pPr>
            <a:lvl3pPr marL="913572" indent="0" algn="ctr">
              <a:buNone/>
              <a:defRPr>
                <a:solidFill>
                  <a:schemeClr val="tx1">
                    <a:tint val="75000"/>
                  </a:schemeClr>
                </a:solidFill>
              </a:defRPr>
            </a:lvl3pPr>
            <a:lvl4pPr marL="1370358" indent="0" algn="ctr">
              <a:buNone/>
              <a:defRPr>
                <a:solidFill>
                  <a:schemeClr val="tx1">
                    <a:tint val="75000"/>
                  </a:schemeClr>
                </a:solidFill>
              </a:defRPr>
            </a:lvl4pPr>
            <a:lvl5pPr marL="1827144" indent="0" algn="ctr">
              <a:buNone/>
              <a:defRPr>
                <a:solidFill>
                  <a:schemeClr val="tx1">
                    <a:tint val="75000"/>
                  </a:schemeClr>
                </a:solidFill>
              </a:defRPr>
            </a:lvl5pPr>
            <a:lvl6pPr marL="2283929" indent="0" algn="ctr">
              <a:buNone/>
              <a:defRPr>
                <a:solidFill>
                  <a:schemeClr val="tx1">
                    <a:tint val="75000"/>
                  </a:schemeClr>
                </a:solidFill>
              </a:defRPr>
            </a:lvl6pPr>
            <a:lvl7pPr marL="2740715" indent="0" algn="ctr">
              <a:buNone/>
              <a:defRPr>
                <a:solidFill>
                  <a:schemeClr val="tx1">
                    <a:tint val="75000"/>
                  </a:schemeClr>
                </a:solidFill>
              </a:defRPr>
            </a:lvl7pPr>
            <a:lvl8pPr marL="3197500" indent="0" algn="ctr">
              <a:buNone/>
              <a:defRPr>
                <a:solidFill>
                  <a:schemeClr val="tx1">
                    <a:tint val="75000"/>
                  </a:schemeClr>
                </a:solidFill>
              </a:defRPr>
            </a:lvl8pPr>
            <a:lvl9pPr marL="3654286" indent="0" algn="ctr">
              <a:buNone/>
              <a:defRPr>
                <a:solidFill>
                  <a:schemeClr val="tx1">
                    <a:tint val="75000"/>
                  </a:schemeClr>
                </a:solidFill>
              </a:defRPr>
            </a:lvl9pPr>
          </a:lstStyle>
          <a:p>
            <a:r>
              <a:rPr lang="es-ES" smtClean="0"/>
              <a:t>Haga clic para modificar el estilo de subtítulo del patrón</a:t>
            </a:r>
            <a:endParaRPr lang="es-ES"/>
          </a:p>
        </p:txBody>
      </p:sp>
      <p:sp>
        <p:nvSpPr>
          <p:cNvPr id="4" name="3 Marcador de fecha"/>
          <p:cNvSpPr>
            <a:spLocks noGrp="1"/>
          </p:cNvSpPr>
          <p:nvPr>
            <p:ph type="dt" sz="half" idx="10"/>
          </p:nvPr>
        </p:nvSpPr>
        <p:spPr/>
        <p:txBody>
          <a:bodyPr/>
          <a:lstStyle/>
          <a:p>
            <a:fld id="{11A5D672-0673-4214-8740-FB2376CC0D8A}" type="datetimeFigureOut">
              <a:rPr lang="es-ES" smtClean="0"/>
              <a:pPr/>
              <a:t>18/08/2015</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5684B99A-9C4A-4081-AFC8-2C6CD2A20FE9}" type="slidenum">
              <a:rPr lang="es-ES" smtClean="0"/>
              <a:pPr/>
              <a:t>‹Nº›</a:t>
            </a:fld>
            <a:endParaRPr lang="es-ES"/>
          </a:p>
        </p:txBody>
      </p:sp>
    </p:spTree>
  </p:cSld>
  <p:clrMapOvr>
    <a:masterClrMapping/>
  </p:clrMapOvr>
  <p:transition spd="slow">
    <p:fade thruBlk="1"/>
    <p:sndAc>
      <p:stSnd>
        <p:snd r:embed="rId1" name="click.wav"/>
      </p:stSnd>
    </p:sndAc>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11A5D672-0673-4214-8740-FB2376CC0D8A}" type="datetimeFigureOut">
              <a:rPr lang="es-ES" smtClean="0"/>
              <a:pPr/>
              <a:t>18/08/2015</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5684B99A-9C4A-4081-AFC8-2C6CD2A20FE9}" type="slidenum">
              <a:rPr lang="es-ES" smtClean="0"/>
              <a:pPr/>
              <a:t>‹Nº›</a:t>
            </a:fld>
            <a:endParaRPr lang="es-ES"/>
          </a:p>
        </p:txBody>
      </p:sp>
    </p:spTree>
  </p:cSld>
  <p:clrMapOvr>
    <a:masterClrMapping/>
  </p:clrMapOvr>
  <p:transition spd="slow">
    <p:fade thruBlk="1"/>
    <p:sndAc>
      <p:stSnd>
        <p:snd r:embed="rId1" name="click.wav"/>
      </p:stSnd>
    </p:sndAc>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11A5D672-0673-4214-8740-FB2376CC0D8A}" type="datetimeFigureOut">
              <a:rPr lang="es-ES" smtClean="0"/>
              <a:pPr/>
              <a:t>18/08/2015</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5684B99A-9C4A-4081-AFC8-2C6CD2A20FE9}" type="slidenum">
              <a:rPr lang="es-ES" smtClean="0"/>
              <a:pPr/>
              <a:t>‹Nº›</a:t>
            </a:fld>
            <a:endParaRPr lang="es-ES"/>
          </a:p>
        </p:txBody>
      </p:sp>
    </p:spTree>
  </p:cSld>
  <p:clrMapOvr>
    <a:masterClrMapping/>
  </p:clrMapOvr>
  <p:transition spd="slow">
    <p:fade thruBlk="1"/>
    <p:sndAc>
      <p:stSnd>
        <p:snd r:embed="rId1" name="click.wav"/>
      </p:stSnd>
    </p:sndAc>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11A5D672-0673-4214-8740-FB2376CC0D8A}" type="datetimeFigureOut">
              <a:rPr lang="es-ES" smtClean="0"/>
              <a:pPr/>
              <a:t>18/08/2015</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5684B99A-9C4A-4081-AFC8-2C6CD2A20FE9}" type="slidenum">
              <a:rPr lang="es-ES" smtClean="0"/>
              <a:pPr/>
              <a:t>‹Nº›</a:t>
            </a:fld>
            <a:endParaRPr lang="es-ES"/>
          </a:p>
        </p:txBody>
      </p:sp>
    </p:spTree>
  </p:cSld>
  <p:clrMapOvr>
    <a:masterClrMapping/>
  </p:clrMapOvr>
  <p:transition spd="slow">
    <p:fade thruBlk="1"/>
    <p:sndAc>
      <p:stSnd>
        <p:snd r:embed="rId1" name="click.wav"/>
      </p:stSnd>
    </p:sndAc>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3"/>
            <a:ext cx="7772400" cy="1362075"/>
          </a:xfrm>
        </p:spPr>
        <p:txBody>
          <a:bodyPr anchor="t"/>
          <a:lstStyle>
            <a:lvl1pPr algn="l">
              <a:defRPr sz="4000" b="1" cap="all"/>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722313" y="2906715"/>
            <a:ext cx="7772400" cy="1500187"/>
          </a:xfrm>
        </p:spPr>
        <p:txBody>
          <a:bodyPr anchor="b"/>
          <a:lstStyle>
            <a:lvl1pPr marL="0" indent="0">
              <a:buNone/>
              <a:defRPr sz="2000">
                <a:solidFill>
                  <a:schemeClr val="tx1">
                    <a:tint val="75000"/>
                  </a:schemeClr>
                </a:solidFill>
              </a:defRPr>
            </a:lvl1pPr>
            <a:lvl2pPr marL="456786" indent="0">
              <a:buNone/>
              <a:defRPr sz="1800">
                <a:solidFill>
                  <a:schemeClr val="tx1">
                    <a:tint val="75000"/>
                  </a:schemeClr>
                </a:solidFill>
              </a:defRPr>
            </a:lvl2pPr>
            <a:lvl3pPr marL="913572" indent="0">
              <a:buNone/>
              <a:defRPr sz="1600">
                <a:solidFill>
                  <a:schemeClr val="tx1">
                    <a:tint val="75000"/>
                  </a:schemeClr>
                </a:solidFill>
              </a:defRPr>
            </a:lvl3pPr>
            <a:lvl4pPr marL="1370358" indent="0">
              <a:buNone/>
              <a:defRPr sz="1400">
                <a:solidFill>
                  <a:schemeClr val="tx1">
                    <a:tint val="75000"/>
                  </a:schemeClr>
                </a:solidFill>
              </a:defRPr>
            </a:lvl4pPr>
            <a:lvl5pPr marL="1827144" indent="0">
              <a:buNone/>
              <a:defRPr sz="1400">
                <a:solidFill>
                  <a:schemeClr val="tx1">
                    <a:tint val="75000"/>
                  </a:schemeClr>
                </a:solidFill>
              </a:defRPr>
            </a:lvl5pPr>
            <a:lvl6pPr marL="2283929" indent="0">
              <a:buNone/>
              <a:defRPr sz="1400">
                <a:solidFill>
                  <a:schemeClr val="tx1">
                    <a:tint val="75000"/>
                  </a:schemeClr>
                </a:solidFill>
              </a:defRPr>
            </a:lvl6pPr>
            <a:lvl7pPr marL="2740715" indent="0">
              <a:buNone/>
              <a:defRPr sz="1400">
                <a:solidFill>
                  <a:schemeClr val="tx1">
                    <a:tint val="75000"/>
                  </a:schemeClr>
                </a:solidFill>
              </a:defRPr>
            </a:lvl7pPr>
            <a:lvl8pPr marL="3197500" indent="0">
              <a:buNone/>
              <a:defRPr sz="1400">
                <a:solidFill>
                  <a:schemeClr val="tx1">
                    <a:tint val="75000"/>
                  </a:schemeClr>
                </a:solidFill>
              </a:defRPr>
            </a:lvl8pPr>
            <a:lvl9pPr marL="3654286"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11A5D672-0673-4214-8740-FB2376CC0D8A}" type="datetimeFigureOut">
              <a:rPr lang="es-ES" smtClean="0"/>
              <a:pPr/>
              <a:t>18/08/2015</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5684B99A-9C4A-4081-AFC8-2C6CD2A20FE9}" type="slidenum">
              <a:rPr lang="es-ES" smtClean="0"/>
              <a:pPr/>
              <a:t>‹Nº›</a:t>
            </a:fld>
            <a:endParaRPr lang="es-ES"/>
          </a:p>
        </p:txBody>
      </p:sp>
    </p:spTree>
  </p:cSld>
  <p:clrMapOvr>
    <a:masterClrMapping/>
  </p:clrMapOvr>
  <p:transition spd="slow">
    <p:fade thruBlk="1"/>
    <p:sndAc>
      <p:stSnd>
        <p:snd r:embed="rId1" name="click.wav"/>
      </p:stSnd>
    </p:sndAc>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contenido"/>
          <p:cNvSpPr>
            <a:spLocks noGrp="1"/>
          </p:cNvSpPr>
          <p:nvPr>
            <p:ph sz="half" idx="1"/>
          </p:nvPr>
        </p:nvSpPr>
        <p:spPr>
          <a:xfrm>
            <a:off x="457200" y="1600203"/>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contenido"/>
          <p:cNvSpPr>
            <a:spLocks noGrp="1"/>
          </p:cNvSpPr>
          <p:nvPr>
            <p:ph sz="half" idx="2"/>
          </p:nvPr>
        </p:nvSpPr>
        <p:spPr>
          <a:xfrm>
            <a:off x="4648200" y="1600203"/>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4 Marcador de fecha"/>
          <p:cNvSpPr>
            <a:spLocks noGrp="1"/>
          </p:cNvSpPr>
          <p:nvPr>
            <p:ph type="dt" sz="half" idx="10"/>
          </p:nvPr>
        </p:nvSpPr>
        <p:spPr/>
        <p:txBody>
          <a:bodyPr/>
          <a:lstStyle/>
          <a:p>
            <a:fld id="{11A5D672-0673-4214-8740-FB2376CC0D8A}" type="datetimeFigureOut">
              <a:rPr lang="es-ES" smtClean="0"/>
              <a:pPr/>
              <a:t>18/08/2015</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5684B99A-9C4A-4081-AFC8-2C6CD2A20FE9}" type="slidenum">
              <a:rPr lang="es-ES" smtClean="0"/>
              <a:pPr/>
              <a:t>‹Nº›</a:t>
            </a:fld>
            <a:endParaRPr lang="es-ES"/>
          </a:p>
        </p:txBody>
      </p:sp>
    </p:spTree>
  </p:cSld>
  <p:clrMapOvr>
    <a:masterClrMapping/>
  </p:clrMapOvr>
  <p:transition spd="slow">
    <p:fade thruBlk="1"/>
    <p:sndAc>
      <p:stSnd>
        <p:snd r:embed="rId1" name="click.wav"/>
      </p:stSnd>
    </p:sndAc>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6786" indent="0">
              <a:buNone/>
              <a:defRPr sz="2000" b="1"/>
            </a:lvl2pPr>
            <a:lvl3pPr marL="913572" indent="0">
              <a:buNone/>
              <a:defRPr sz="1800" b="1"/>
            </a:lvl3pPr>
            <a:lvl4pPr marL="1370358" indent="0">
              <a:buNone/>
              <a:defRPr sz="1600" b="1"/>
            </a:lvl4pPr>
            <a:lvl5pPr marL="1827144" indent="0">
              <a:buNone/>
              <a:defRPr sz="1600" b="1"/>
            </a:lvl5pPr>
            <a:lvl6pPr marL="2283929" indent="0">
              <a:buNone/>
              <a:defRPr sz="1600" b="1"/>
            </a:lvl6pPr>
            <a:lvl7pPr marL="2740715" indent="0">
              <a:buNone/>
              <a:defRPr sz="1600" b="1"/>
            </a:lvl7pPr>
            <a:lvl8pPr marL="3197500" indent="0">
              <a:buNone/>
              <a:defRPr sz="1600" b="1"/>
            </a:lvl8pPr>
            <a:lvl9pPr marL="3654286"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4 Marcador de texto"/>
          <p:cNvSpPr>
            <a:spLocks noGrp="1"/>
          </p:cNvSpPr>
          <p:nvPr>
            <p:ph type="body" sz="quarter" idx="3"/>
          </p:nvPr>
        </p:nvSpPr>
        <p:spPr>
          <a:xfrm>
            <a:off x="4645028" y="1535113"/>
            <a:ext cx="4041775" cy="639762"/>
          </a:xfrm>
        </p:spPr>
        <p:txBody>
          <a:bodyPr anchor="b"/>
          <a:lstStyle>
            <a:lvl1pPr marL="0" indent="0">
              <a:buNone/>
              <a:defRPr sz="2400" b="1"/>
            </a:lvl1pPr>
            <a:lvl2pPr marL="456786" indent="0">
              <a:buNone/>
              <a:defRPr sz="2000" b="1"/>
            </a:lvl2pPr>
            <a:lvl3pPr marL="913572" indent="0">
              <a:buNone/>
              <a:defRPr sz="1800" b="1"/>
            </a:lvl3pPr>
            <a:lvl4pPr marL="1370358" indent="0">
              <a:buNone/>
              <a:defRPr sz="1600" b="1"/>
            </a:lvl4pPr>
            <a:lvl5pPr marL="1827144" indent="0">
              <a:buNone/>
              <a:defRPr sz="1600" b="1"/>
            </a:lvl5pPr>
            <a:lvl6pPr marL="2283929" indent="0">
              <a:buNone/>
              <a:defRPr sz="1600" b="1"/>
            </a:lvl6pPr>
            <a:lvl7pPr marL="2740715" indent="0">
              <a:buNone/>
              <a:defRPr sz="1600" b="1"/>
            </a:lvl7pPr>
            <a:lvl8pPr marL="3197500" indent="0">
              <a:buNone/>
              <a:defRPr sz="1600" b="1"/>
            </a:lvl8pPr>
            <a:lvl9pPr marL="3654286"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8"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7" name="6 Marcador de fecha"/>
          <p:cNvSpPr>
            <a:spLocks noGrp="1"/>
          </p:cNvSpPr>
          <p:nvPr>
            <p:ph type="dt" sz="half" idx="10"/>
          </p:nvPr>
        </p:nvSpPr>
        <p:spPr/>
        <p:txBody>
          <a:bodyPr/>
          <a:lstStyle/>
          <a:p>
            <a:fld id="{11A5D672-0673-4214-8740-FB2376CC0D8A}" type="datetimeFigureOut">
              <a:rPr lang="es-ES" smtClean="0"/>
              <a:pPr/>
              <a:t>18/08/2015</a:t>
            </a:fld>
            <a:endParaRPr lang="es-ES"/>
          </a:p>
        </p:txBody>
      </p:sp>
      <p:sp>
        <p:nvSpPr>
          <p:cNvPr id="8" name="7 Marcador de pie de página"/>
          <p:cNvSpPr>
            <a:spLocks noGrp="1"/>
          </p:cNvSpPr>
          <p:nvPr>
            <p:ph type="ftr" sz="quarter" idx="11"/>
          </p:nvPr>
        </p:nvSpPr>
        <p:spPr/>
        <p:txBody>
          <a:bodyPr/>
          <a:lstStyle/>
          <a:p>
            <a:endParaRPr lang="es-ES"/>
          </a:p>
        </p:txBody>
      </p:sp>
      <p:sp>
        <p:nvSpPr>
          <p:cNvPr id="9" name="8 Marcador de número de diapositiva"/>
          <p:cNvSpPr>
            <a:spLocks noGrp="1"/>
          </p:cNvSpPr>
          <p:nvPr>
            <p:ph type="sldNum" sz="quarter" idx="12"/>
          </p:nvPr>
        </p:nvSpPr>
        <p:spPr/>
        <p:txBody>
          <a:bodyPr/>
          <a:lstStyle/>
          <a:p>
            <a:fld id="{5684B99A-9C4A-4081-AFC8-2C6CD2A20FE9}" type="slidenum">
              <a:rPr lang="es-ES" smtClean="0"/>
              <a:pPr/>
              <a:t>‹Nº›</a:t>
            </a:fld>
            <a:endParaRPr lang="es-ES"/>
          </a:p>
        </p:txBody>
      </p:sp>
    </p:spTree>
  </p:cSld>
  <p:clrMapOvr>
    <a:masterClrMapping/>
  </p:clrMapOvr>
  <p:transition spd="slow">
    <p:fade thruBlk="1"/>
    <p:sndAc>
      <p:stSnd>
        <p:snd r:embed="rId1" name="click.wav"/>
      </p:stSnd>
    </p:sndAc>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fecha"/>
          <p:cNvSpPr>
            <a:spLocks noGrp="1"/>
          </p:cNvSpPr>
          <p:nvPr>
            <p:ph type="dt" sz="half" idx="10"/>
          </p:nvPr>
        </p:nvSpPr>
        <p:spPr/>
        <p:txBody>
          <a:bodyPr/>
          <a:lstStyle/>
          <a:p>
            <a:fld id="{11A5D672-0673-4214-8740-FB2376CC0D8A}" type="datetimeFigureOut">
              <a:rPr lang="es-ES" smtClean="0"/>
              <a:pPr/>
              <a:t>18/08/2015</a:t>
            </a:fld>
            <a:endParaRPr lang="es-ES"/>
          </a:p>
        </p:txBody>
      </p:sp>
      <p:sp>
        <p:nvSpPr>
          <p:cNvPr id="4" name="3 Marcador de pie de página"/>
          <p:cNvSpPr>
            <a:spLocks noGrp="1"/>
          </p:cNvSpPr>
          <p:nvPr>
            <p:ph type="ftr" sz="quarter" idx="11"/>
          </p:nvPr>
        </p:nvSpPr>
        <p:spPr/>
        <p:txBody>
          <a:bodyPr/>
          <a:lstStyle/>
          <a:p>
            <a:endParaRPr lang="es-ES"/>
          </a:p>
        </p:txBody>
      </p:sp>
      <p:sp>
        <p:nvSpPr>
          <p:cNvPr id="5" name="4 Marcador de número de diapositiva"/>
          <p:cNvSpPr>
            <a:spLocks noGrp="1"/>
          </p:cNvSpPr>
          <p:nvPr>
            <p:ph type="sldNum" sz="quarter" idx="12"/>
          </p:nvPr>
        </p:nvSpPr>
        <p:spPr/>
        <p:txBody>
          <a:bodyPr/>
          <a:lstStyle/>
          <a:p>
            <a:fld id="{5684B99A-9C4A-4081-AFC8-2C6CD2A20FE9}" type="slidenum">
              <a:rPr lang="es-ES" smtClean="0"/>
              <a:pPr/>
              <a:t>‹Nº›</a:t>
            </a:fld>
            <a:endParaRPr lang="es-ES"/>
          </a:p>
        </p:txBody>
      </p:sp>
    </p:spTree>
  </p:cSld>
  <p:clrMapOvr>
    <a:masterClrMapping/>
  </p:clrMapOvr>
  <p:transition spd="slow">
    <p:fade thruBlk="1"/>
    <p:sndAc>
      <p:stSnd>
        <p:snd r:embed="rId1" name="click.wav"/>
      </p:stSnd>
    </p:sndAc>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11A5D672-0673-4214-8740-FB2376CC0D8A}" type="datetimeFigureOut">
              <a:rPr lang="es-ES" smtClean="0"/>
              <a:pPr/>
              <a:t>18/08/2015</a:t>
            </a:fld>
            <a:endParaRPr lang="es-ES"/>
          </a:p>
        </p:txBody>
      </p:sp>
      <p:sp>
        <p:nvSpPr>
          <p:cNvPr id="3" name="2 Marcador de pie de página"/>
          <p:cNvSpPr>
            <a:spLocks noGrp="1"/>
          </p:cNvSpPr>
          <p:nvPr>
            <p:ph type="ftr" sz="quarter" idx="11"/>
          </p:nvPr>
        </p:nvSpPr>
        <p:spPr/>
        <p:txBody>
          <a:bodyPr/>
          <a:lstStyle/>
          <a:p>
            <a:endParaRPr lang="es-ES"/>
          </a:p>
        </p:txBody>
      </p:sp>
      <p:sp>
        <p:nvSpPr>
          <p:cNvPr id="4" name="3 Marcador de número de diapositiva"/>
          <p:cNvSpPr>
            <a:spLocks noGrp="1"/>
          </p:cNvSpPr>
          <p:nvPr>
            <p:ph type="sldNum" sz="quarter" idx="12"/>
          </p:nvPr>
        </p:nvSpPr>
        <p:spPr/>
        <p:txBody>
          <a:bodyPr/>
          <a:lstStyle/>
          <a:p>
            <a:fld id="{5684B99A-9C4A-4081-AFC8-2C6CD2A20FE9}" type="slidenum">
              <a:rPr lang="es-ES" smtClean="0"/>
              <a:pPr/>
              <a:t>‹Nº›</a:t>
            </a:fld>
            <a:endParaRPr lang="es-ES"/>
          </a:p>
        </p:txBody>
      </p:sp>
    </p:spTree>
  </p:cSld>
  <p:clrMapOvr>
    <a:masterClrMapping/>
  </p:clrMapOvr>
  <p:transition spd="slow">
    <p:fade thruBlk="1"/>
    <p:sndAc>
      <p:stSnd>
        <p:snd r:embed="rId1" name="click.wav"/>
      </p:stSnd>
    </p:sndAc>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ES"/>
          </a:p>
        </p:txBody>
      </p:sp>
      <p:sp>
        <p:nvSpPr>
          <p:cNvPr id="3" name="2 Marcador de contenido"/>
          <p:cNvSpPr>
            <a:spLocks noGrp="1"/>
          </p:cNvSpPr>
          <p:nvPr>
            <p:ph idx="1"/>
          </p:nvPr>
        </p:nvSpPr>
        <p:spPr>
          <a:xfrm>
            <a:off x="3575050" y="273053"/>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texto"/>
          <p:cNvSpPr>
            <a:spLocks noGrp="1"/>
          </p:cNvSpPr>
          <p:nvPr>
            <p:ph type="body" sz="half" idx="2"/>
          </p:nvPr>
        </p:nvSpPr>
        <p:spPr>
          <a:xfrm>
            <a:off x="457200" y="1435103"/>
            <a:ext cx="3008313" cy="4691063"/>
          </a:xfrm>
        </p:spPr>
        <p:txBody>
          <a:bodyPr/>
          <a:lstStyle>
            <a:lvl1pPr marL="0" indent="0">
              <a:buNone/>
              <a:defRPr sz="1400"/>
            </a:lvl1pPr>
            <a:lvl2pPr marL="456786" indent="0">
              <a:buNone/>
              <a:defRPr sz="1200"/>
            </a:lvl2pPr>
            <a:lvl3pPr marL="913572" indent="0">
              <a:buNone/>
              <a:defRPr sz="1000"/>
            </a:lvl3pPr>
            <a:lvl4pPr marL="1370358" indent="0">
              <a:buNone/>
              <a:defRPr sz="900"/>
            </a:lvl4pPr>
            <a:lvl5pPr marL="1827144" indent="0">
              <a:buNone/>
              <a:defRPr sz="900"/>
            </a:lvl5pPr>
            <a:lvl6pPr marL="2283929" indent="0">
              <a:buNone/>
              <a:defRPr sz="900"/>
            </a:lvl6pPr>
            <a:lvl7pPr marL="2740715" indent="0">
              <a:buNone/>
              <a:defRPr sz="900"/>
            </a:lvl7pPr>
            <a:lvl8pPr marL="3197500" indent="0">
              <a:buNone/>
              <a:defRPr sz="900"/>
            </a:lvl8pPr>
            <a:lvl9pPr marL="3654286"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11A5D672-0673-4214-8740-FB2376CC0D8A}" type="datetimeFigureOut">
              <a:rPr lang="es-ES" smtClean="0"/>
              <a:pPr/>
              <a:t>18/08/2015</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5684B99A-9C4A-4081-AFC8-2C6CD2A20FE9}" type="slidenum">
              <a:rPr lang="es-ES" smtClean="0"/>
              <a:pPr/>
              <a:t>‹Nº›</a:t>
            </a:fld>
            <a:endParaRPr lang="es-ES"/>
          </a:p>
        </p:txBody>
      </p:sp>
    </p:spTree>
  </p:cSld>
  <p:clrMapOvr>
    <a:masterClrMapping/>
  </p:clrMapOvr>
  <p:transition spd="slow">
    <p:fade thruBlk="1"/>
    <p:sndAc>
      <p:stSnd>
        <p:snd r:embed="rId1" name="click.wav"/>
      </p:stSnd>
    </p:sndAc>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ES"/>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6786" indent="0">
              <a:buNone/>
              <a:defRPr sz="2800"/>
            </a:lvl2pPr>
            <a:lvl3pPr marL="913572" indent="0">
              <a:buNone/>
              <a:defRPr sz="2400"/>
            </a:lvl3pPr>
            <a:lvl4pPr marL="1370358" indent="0">
              <a:buNone/>
              <a:defRPr sz="2000"/>
            </a:lvl4pPr>
            <a:lvl5pPr marL="1827144" indent="0">
              <a:buNone/>
              <a:defRPr sz="2000"/>
            </a:lvl5pPr>
            <a:lvl6pPr marL="2283929" indent="0">
              <a:buNone/>
              <a:defRPr sz="2000"/>
            </a:lvl6pPr>
            <a:lvl7pPr marL="2740715" indent="0">
              <a:buNone/>
              <a:defRPr sz="2000"/>
            </a:lvl7pPr>
            <a:lvl8pPr marL="3197500" indent="0">
              <a:buNone/>
              <a:defRPr sz="2000"/>
            </a:lvl8pPr>
            <a:lvl9pPr marL="3654286" indent="0">
              <a:buNone/>
              <a:defRPr sz="2000"/>
            </a:lvl9pPr>
          </a:lstStyle>
          <a:p>
            <a:endParaRPr lang="es-ES"/>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6786" indent="0">
              <a:buNone/>
              <a:defRPr sz="1200"/>
            </a:lvl2pPr>
            <a:lvl3pPr marL="913572" indent="0">
              <a:buNone/>
              <a:defRPr sz="1000"/>
            </a:lvl3pPr>
            <a:lvl4pPr marL="1370358" indent="0">
              <a:buNone/>
              <a:defRPr sz="900"/>
            </a:lvl4pPr>
            <a:lvl5pPr marL="1827144" indent="0">
              <a:buNone/>
              <a:defRPr sz="900"/>
            </a:lvl5pPr>
            <a:lvl6pPr marL="2283929" indent="0">
              <a:buNone/>
              <a:defRPr sz="900"/>
            </a:lvl6pPr>
            <a:lvl7pPr marL="2740715" indent="0">
              <a:buNone/>
              <a:defRPr sz="900"/>
            </a:lvl7pPr>
            <a:lvl8pPr marL="3197500" indent="0">
              <a:buNone/>
              <a:defRPr sz="900"/>
            </a:lvl8pPr>
            <a:lvl9pPr marL="3654286"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11A5D672-0673-4214-8740-FB2376CC0D8A}" type="datetimeFigureOut">
              <a:rPr lang="es-ES" smtClean="0"/>
              <a:pPr/>
              <a:t>18/08/2015</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5684B99A-9C4A-4081-AFC8-2C6CD2A20FE9}" type="slidenum">
              <a:rPr lang="es-ES" smtClean="0"/>
              <a:pPr/>
              <a:t>‹Nº›</a:t>
            </a:fld>
            <a:endParaRPr lang="es-ES"/>
          </a:p>
        </p:txBody>
      </p:sp>
    </p:spTree>
  </p:cSld>
  <p:clrMapOvr>
    <a:masterClrMapping/>
  </p:clrMapOvr>
  <p:transition spd="slow">
    <p:fade thruBlk="1"/>
    <p:sndAc>
      <p:stSnd>
        <p:snd r:embed="rId1" name="click.wav"/>
      </p:stSnd>
    </p:sndAc>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audio" Target="../media/audio1.wav"/><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356" tIns="45678" rIns="91356" bIns="45678" rtlCol="0" anchor="ctr">
            <a:normAutofit/>
          </a:body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457200" y="1600203"/>
            <a:ext cx="8229600" cy="4525963"/>
          </a:xfrm>
          <a:prstGeom prst="rect">
            <a:avLst/>
          </a:prstGeom>
        </p:spPr>
        <p:txBody>
          <a:bodyPr vert="horz" lIns="91356" tIns="45678" rIns="91356" bIns="45678"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2"/>
          </p:nvPr>
        </p:nvSpPr>
        <p:spPr>
          <a:xfrm>
            <a:off x="457200" y="6356350"/>
            <a:ext cx="2133600" cy="365125"/>
          </a:xfrm>
          <a:prstGeom prst="rect">
            <a:avLst/>
          </a:prstGeom>
        </p:spPr>
        <p:txBody>
          <a:bodyPr vert="horz" lIns="91356" tIns="45678" rIns="91356" bIns="45678" rtlCol="0" anchor="ctr"/>
          <a:lstStyle>
            <a:lvl1pPr algn="l">
              <a:defRPr sz="1200">
                <a:solidFill>
                  <a:schemeClr val="tx1">
                    <a:tint val="75000"/>
                  </a:schemeClr>
                </a:solidFill>
              </a:defRPr>
            </a:lvl1pPr>
          </a:lstStyle>
          <a:p>
            <a:fld id="{11A5D672-0673-4214-8740-FB2376CC0D8A}" type="datetimeFigureOut">
              <a:rPr lang="es-ES" smtClean="0"/>
              <a:pPr/>
              <a:t>18/08/2015</a:t>
            </a:fld>
            <a:endParaRPr lang="es-ES"/>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356" tIns="45678" rIns="91356" bIns="45678" rtlCol="0" anchor="ctr"/>
          <a:lstStyle>
            <a:lvl1pPr algn="ctr">
              <a:defRPr sz="1200">
                <a:solidFill>
                  <a:schemeClr val="tx1">
                    <a:tint val="75000"/>
                  </a:schemeClr>
                </a:solidFill>
              </a:defRPr>
            </a:lvl1pPr>
          </a:lstStyle>
          <a:p>
            <a:endParaRPr lang="es-ES"/>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356" tIns="45678" rIns="91356" bIns="45678" rtlCol="0" anchor="ctr"/>
          <a:lstStyle>
            <a:lvl1pPr algn="r">
              <a:defRPr sz="1200">
                <a:solidFill>
                  <a:schemeClr val="tx1">
                    <a:tint val="75000"/>
                  </a:schemeClr>
                </a:solidFill>
              </a:defRPr>
            </a:lvl1pPr>
          </a:lstStyle>
          <a:p>
            <a:fld id="{5684B99A-9C4A-4081-AFC8-2C6CD2A20FE9}" type="slidenum">
              <a:rPr lang="es-ES" smtClean="0"/>
              <a:pPr/>
              <a:t>‹Nº›</a:t>
            </a:fld>
            <a:endParaRPr lang="es-E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spd="slow">
    <p:fade thruBlk="1"/>
    <p:sndAc>
      <p:stSnd>
        <p:snd r:embed="rId13" name="click.wav"/>
      </p:stSnd>
    </p:sndAc>
  </p:transition>
  <p:txStyles>
    <p:titleStyle>
      <a:lvl1pPr algn="ctr" defTabSz="913572" rtl="0" eaLnBrk="1" latinLnBrk="0" hangingPunct="1">
        <a:spcBef>
          <a:spcPct val="0"/>
        </a:spcBef>
        <a:buNone/>
        <a:defRPr sz="4400" kern="1200">
          <a:solidFill>
            <a:schemeClr val="tx1"/>
          </a:solidFill>
          <a:latin typeface="+mj-lt"/>
          <a:ea typeface="+mj-ea"/>
          <a:cs typeface="+mj-cs"/>
        </a:defRPr>
      </a:lvl1pPr>
    </p:titleStyle>
    <p:bodyStyle>
      <a:lvl1pPr marL="342591" indent="-342591" algn="l" defTabSz="913572"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278" indent="-285492" algn="l" defTabSz="913572"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1965" indent="-228393" algn="l" defTabSz="913572"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598751" indent="-228393" algn="l" defTabSz="913572"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5536" indent="-228393" algn="l" defTabSz="913572"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2322" indent="-228393" algn="l" defTabSz="913572"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69108" indent="-228393" algn="l" defTabSz="913572"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5894" indent="-228393" algn="l" defTabSz="913572"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2679" indent="-228393" algn="l" defTabSz="913572"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ES"/>
      </a:defPPr>
      <a:lvl1pPr marL="0" algn="l" defTabSz="913572" rtl="0" eaLnBrk="1" latinLnBrk="0" hangingPunct="1">
        <a:defRPr sz="1800" kern="1200">
          <a:solidFill>
            <a:schemeClr val="tx1"/>
          </a:solidFill>
          <a:latin typeface="+mn-lt"/>
          <a:ea typeface="+mn-ea"/>
          <a:cs typeface="+mn-cs"/>
        </a:defRPr>
      </a:lvl1pPr>
      <a:lvl2pPr marL="456786" algn="l" defTabSz="913572" rtl="0" eaLnBrk="1" latinLnBrk="0" hangingPunct="1">
        <a:defRPr sz="1800" kern="1200">
          <a:solidFill>
            <a:schemeClr val="tx1"/>
          </a:solidFill>
          <a:latin typeface="+mn-lt"/>
          <a:ea typeface="+mn-ea"/>
          <a:cs typeface="+mn-cs"/>
        </a:defRPr>
      </a:lvl2pPr>
      <a:lvl3pPr marL="913572" algn="l" defTabSz="913572" rtl="0" eaLnBrk="1" latinLnBrk="0" hangingPunct="1">
        <a:defRPr sz="1800" kern="1200">
          <a:solidFill>
            <a:schemeClr val="tx1"/>
          </a:solidFill>
          <a:latin typeface="+mn-lt"/>
          <a:ea typeface="+mn-ea"/>
          <a:cs typeface="+mn-cs"/>
        </a:defRPr>
      </a:lvl3pPr>
      <a:lvl4pPr marL="1370358" algn="l" defTabSz="913572" rtl="0" eaLnBrk="1" latinLnBrk="0" hangingPunct="1">
        <a:defRPr sz="1800" kern="1200">
          <a:solidFill>
            <a:schemeClr val="tx1"/>
          </a:solidFill>
          <a:latin typeface="+mn-lt"/>
          <a:ea typeface="+mn-ea"/>
          <a:cs typeface="+mn-cs"/>
        </a:defRPr>
      </a:lvl4pPr>
      <a:lvl5pPr marL="1827144" algn="l" defTabSz="913572" rtl="0" eaLnBrk="1" latinLnBrk="0" hangingPunct="1">
        <a:defRPr sz="1800" kern="1200">
          <a:solidFill>
            <a:schemeClr val="tx1"/>
          </a:solidFill>
          <a:latin typeface="+mn-lt"/>
          <a:ea typeface="+mn-ea"/>
          <a:cs typeface="+mn-cs"/>
        </a:defRPr>
      </a:lvl5pPr>
      <a:lvl6pPr marL="2283929" algn="l" defTabSz="913572" rtl="0" eaLnBrk="1" latinLnBrk="0" hangingPunct="1">
        <a:defRPr sz="1800" kern="1200">
          <a:solidFill>
            <a:schemeClr val="tx1"/>
          </a:solidFill>
          <a:latin typeface="+mn-lt"/>
          <a:ea typeface="+mn-ea"/>
          <a:cs typeface="+mn-cs"/>
        </a:defRPr>
      </a:lvl6pPr>
      <a:lvl7pPr marL="2740715" algn="l" defTabSz="913572" rtl="0" eaLnBrk="1" latinLnBrk="0" hangingPunct="1">
        <a:defRPr sz="1800" kern="1200">
          <a:solidFill>
            <a:schemeClr val="tx1"/>
          </a:solidFill>
          <a:latin typeface="+mn-lt"/>
          <a:ea typeface="+mn-ea"/>
          <a:cs typeface="+mn-cs"/>
        </a:defRPr>
      </a:lvl7pPr>
      <a:lvl8pPr marL="3197500" algn="l" defTabSz="913572" rtl="0" eaLnBrk="1" latinLnBrk="0" hangingPunct="1">
        <a:defRPr sz="1800" kern="1200">
          <a:solidFill>
            <a:schemeClr val="tx1"/>
          </a:solidFill>
          <a:latin typeface="+mn-lt"/>
          <a:ea typeface="+mn-ea"/>
          <a:cs typeface="+mn-cs"/>
        </a:defRPr>
      </a:lvl8pPr>
      <a:lvl9pPr marL="3654286" algn="l" defTabSz="913572"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audio" Target="../media/audio1.wav"/><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Users\0dod\Desktop\Justicia-Penal-justicia-abogados-1877255.jpg"/>
          <p:cNvPicPr>
            <a:picLocks noChangeAspect="1" noChangeArrowheads="1"/>
          </p:cNvPicPr>
          <p:nvPr/>
        </p:nvPicPr>
        <p:blipFill>
          <a:blip r:embed="rId3" cstate="print"/>
          <a:srcRect/>
          <a:stretch>
            <a:fillRect/>
          </a:stretch>
        </p:blipFill>
        <p:spPr bwMode="auto">
          <a:xfrm>
            <a:off x="1" y="0"/>
            <a:ext cx="9443692" cy="6858000"/>
          </a:xfrm>
          <a:prstGeom prst="rect">
            <a:avLst/>
          </a:prstGeom>
          <a:noFill/>
        </p:spPr>
      </p:pic>
      <p:sp>
        <p:nvSpPr>
          <p:cNvPr id="2" name="1 Título"/>
          <p:cNvSpPr>
            <a:spLocks noGrp="1"/>
          </p:cNvSpPr>
          <p:nvPr>
            <p:ph type="ctrTitle"/>
          </p:nvPr>
        </p:nvSpPr>
        <p:spPr>
          <a:xfrm>
            <a:off x="827584" y="5013176"/>
            <a:ext cx="7772400" cy="1470025"/>
          </a:xfrm>
        </p:spPr>
        <p:txBody>
          <a:bodyPr>
            <a:normAutofit fontScale="90000"/>
          </a:bodyPr>
          <a:lstStyle/>
          <a:p>
            <a:r>
              <a:rPr lang="es-UY" b="1" dirty="0" smtClean="0"/>
              <a:t>Reforma procesal.</a:t>
            </a:r>
            <a:br>
              <a:rPr lang="es-UY" b="1" dirty="0" smtClean="0"/>
            </a:br>
            <a:r>
              <a:rPr lang="es-UY" b="1" dirty="0" smtClean="0"/>
              <a:t>Justicia y acceso a la información.</a:t>
            </a:r>
            <a:endParaRPr lang="es-ES" dirty="0"/>
          </a:p>
        </p:txBody>
      </p:sp>
    </p:spTree>
  </p:cSld>
  <p:clrMapOvr>
    <a:masterClrMapping/>
  </p:clrMapOvr>
  <p:transition spd="slow">
    <p:fade thruBlk="1"/>
    <p:sndAc>
      <p:stSnd>
        <p:snd r:embed="rId2" name="click.wav"/>
      </p:stSnd>
    </p:sndAc>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UY" b="1" dirty="0" smtClean="0"/>
              <a:t>Principales notas de los sistemas adversariales latinoamericanos.</a:t>
            </a:r>
            <a:endParaRPr lang="es-UY" b="1" dirty="0"/>
          </a:p>
        </p:txBody>
      </p:sp>
      <p:sp>
        <p:nvSpPr>
          <p:cNvPr id="3" name="2 Marcador de contenido"/>
          <p:cNvSpPr>
            <a:spLocks noGrp="1"/>
          </p:cNvSpPr>
          <p:nvPr>
            <p:ph idx="1"/>
          </p:nvPr>
        </p:nvSpPr>
        <p:spPr/>
        <p:txBody>
          <a:bodyPr>
            <a:normAutofit fontScale="92500" lnSpcReduction="10000"/>
          </a:bodyPr>
          <a:lstStyle/>
          <a:p>
            <a:pPr algn="just"/>
            <a:r>
              <a:rPr lang="es-UY" dirty="0" smtClean="0"/>
              <a:t>Juicio oral y público.</a:t>
            </a:r>
          </a:p>
          <a:p>
            <a:pPr algn="just"/>
            <a:r>
              <a:rPr lang="es-UY" dirty="0" smtClean="0"/>
              <a:t>Acción penal pública predominante.</a:t>
            </a:r>
          </a:p>
          <a:p>
            <a:pPr algn="just"/>
            <a:r>
              <a:rPr lang="es-UY" dirty="0" smtClean="0"/>
              <a:t>Separación de roles entre los sujetos.</a:t>
            </a:r>
          </a:p>
          <a:p>
            <a:pPr algn="just"/>
            <a:r>
              <a:rPr lang="es-UY" dirty="0" smtClean="0"/>
              <a:t>Facultades discrecionales de poner fin al proceso.</a:t>
            </a:r>
          </a:p>
          <a:p>
            <a:pPr algn="just"/>
            <a:r>
              <a:rPr lang="es-UY" dirty="0" smtClean="0"/>
              <a:t>Reconocimiento de las garantías del debido proceso para los justiciables. (Derecho a la  defensa y a un juez imparcial </a:t>
            </a:r>
            <a:r>
              <a:rPr lang="es-UY" dirty="0" smtClean="0"/>
              <a:t>fundamentalmente) </a:t>
            </a:r>
            <a:endParaRPr lang="es-UY" dirty="0" smtClean="0"/>
          </a:p>
          <a:p>
            <a:pPr algn="just"/>
            <a:r>
              <a:rPr lang="es-UY" dirty="0" smtClean="0"/>
              <a:t>Reconocimiento de las víctimas como actores relevante del sistema. </a:t>
            </a:r>
            <a:endParaRPr lang="es-UY" dirty="0"/>
          </a:p>
        </p:txBody>
      </p:sp>
    </p:spTree>
  </p:cSld>
  <p:clrMapOvr>
    <a:masterClrMapping/>
  </p:clrMapOvr>
  <p:transition spd="slow">
    <p:fade thruBlk="1"/>
    <p:sndAc>
      <p:stSnd>
        <p:snd r:embed="rId2" name="click.wav"/>
      </p:stSnd>
    </p:sndAc>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0"/>
            <a:ext cx="8229600" cy="928670"/>
          </a:xfrm>
        </p:spPr>
        <p:txBody>
          <a:bodyPr/>
          <a:lstStyle/>
          <a:p>
            <a:r>
              <a:rPr lang="es-UY" dirty="0" smtClean="0"/>
              <a:t>El juicio: una cuestión estratégica.</a:t>
            </a:r>
            <a:endParaRPr lang="es-UY" dirty="0"/>
          </a:p>
        </p:txBody>
      </p:sp>
      <p:sp>
        <p:nvSpPr>
          <p:cNvPr id="3" name="2 Marcador de contenido"/>
          <p:cNvSpPr>
            <a:spLocks noGrp="1"/>
          </p:cNvSpPr>
          <p:nvPr>
            <p:ph idx="1"/>
          </p:nvPr>
        </p:nvSpPr>
        <p:spPr>
          <a:xfrm>
            <a:off x="457200" y="928670"/>
            <a:ext cx="8229600" cy="5643603"/>
          </a:xfrm>
        </p:spPr>
        <p:txBody>
          <a:bodyPr>
            <a:normAutofit/>
          </a:bodyPr>
          <a:lstStyle/>
          <a:p>
            <a:pPr algn="just"/>
            <a:r>
              <a:rPr lang="es-UY" sz="2000" dirty="0" smtClean="0"/>
              <a:t>La “verdad” histórica nunca aparece. </a:t>
            </a:r>
            <a:r>
              <a:rPr lang="es-UY" sz="2000" dirty="0" smtClean="0"/>
              <a:t>(Aspectos </a:t>
            </a:r>
            <a:r>
              <a:rPr lang="es-UY" sz="2000" dirty="0" smtClean="0"/>
              <a:t>subjetivos por ejemplo)</a:t>
            </a:r>
          </a:p>
          <a:p>
            <a:pPr algn="just"/>
            <a:r>
              <a:rPr lang="es-UY" sz="2000" dirty="0" smtClean="0"/>
              <a:t>No se puede aspirar a conocer mas que algo así como un </a:t>
            </a:r>
            <a:r>
              <a:rPr lang="es-UY" sz="2000" i="1" dirty="0" smtClean="0"/>
              <a:t>“conjunto de versiones de lo que habría ocurrido”.</a:t>
            </a:r>
          </a:p>
          <a:p>
            <a:pPr algn="just"/>
            <a:r>
              <a:rPr lang="es-UY" sz="2000" dirty="0" smtClean="0"/>
              <a:t>Parciales, interesadas, equívocas, fidedignas, etc.</a:t>
            </a:r>
          </a:p>
          <a:p>
            <a:pPr algn="just"/>
            <a:r>
              <a:rPr lang="es-UY" sz="2000" dirty="0" smtClean="0"/>
              <a:t>Que bueno sería contar con filmaciones de cada delito y los informes de los proceso mentales en cada uno de esos casos!</a:t>
            </a:r>
          </a:p>
          <a:p>
            <a:pPr algn="just"/>
            <a:r>
              <a:rPr lang="es-UY" sz="2000" dirty="0" smtClean="0"/>
              <a:t>Cuando el juez sentencia, privilegia unas versiones sobre otras. Pero no </a:t>
            </a:r>
            <a:r>
              <a:rPr lang="es-UY" sz="2000" i="1" dirty="0" smtClean="0"/>
              <a:t>“dice” </a:t>
            </a:r>
            <a:r>
              <a:rPr lang="es-UY" sz="2000" dirty="0" smtClean="0"/>
              <a:t>la verdad. No la descubre. Si ocurriera lo contrario, se  erradicaría el error judicial.</a:t>
            </a:r>
          </a:p>
          <a:p>
            <a:pPr algn="just"/>
            <a:r>
              <a:rPr lang="es-UY" sz="2000" b="1" dirty="0" smtClean="0"/>
              <a:t>Por ello, presentar la prueba de manera convincente y ponerla al servicio de nuestro relato es un ejercicio profundamente estratégico. (Duce: 2004)</a:t>
            </a:r>
          </a:p>
          <a:p>
            <a:pPr algn="just"/>
            <a:r>
              <a:rPr lang="es-UY" sz="2000" b="1" dirty="0" smtClean="0"/>
              <a:t>El litigante debe narrar y persuadir.</a:t>
            </a:r>
          </a:p>
          <a:p>
            <a:pPr algn="just"/>
            <a:r>
              <a:rPr lang="es-UY" sz="2000" b="1" dirty="0" smtClean="0"/>
              <a:t>La teoría del caso de cada parte es un </a:t>
            </a:r>
            <a:r>
              <a:rPr lang="es-UY" sz="2000" b="1" i="1" dirty="0" smtClean="0"/>
              <a:t>“sillón cómodo”</a:t>
            </a:r>
            <a:r>
              <a:rPr lang="es-UY" sz="2000" b="1" dirty="0" smtClean="0"/>
              <a:t> desde el </a:t>
            </a:r>
            <a:r>
              <a:rPr lang="es-UY" sz="2000" b="1" dirty="0" smtClean="0"/>
              <a:t>cual el tribunal ve </a:t>
            </a:r>
            <a:r>
              <a:rPr lang="es-UY" sz="2000" b="1" dirty="0" smtClean="0"/>
              <a:t>la película </a:t>
            </a:r>
            <a:r>
              <a:rPr lang="es-UY" sz="2000" b="1" dirty="0" smtClean="0"/>
              <a:t>que se le exhibe. </a:t>
            </a:r>
            <a:r>
              <a:rPr lang="es-UY" sz="2000" b="1" dirty="0" smtClean="0"/>
              <a:t>Y si no </a:t>
            </a:r>
            <a:r>
              <a:rPr lang="es-UY" sz="2000" b="1" dirty="0" smtClean="0"/>
              <a:t>es lo suficientemente </a:t>
            </a:r>
            <a:r>
              <a:rPr lang="es-UY" sz="2000" b="1" dirty="0" smtClean="0"/>
              <a:t>cómodo, el caso se pierde.</a:t>
            </a:r>
          </a:p>
          <a:p>
            <a:pPr algn="just"/>
            <a:endParaRPr lang="es-UY" sz="2000" b="1" dirty="0" smtClean="0"/>
          </a:p>
          <a:p>
            <a:endParaRPr lang="es-UY" sz="2000" b="1" dirty="0" smtClean="0"/>
          </a:p>
          <a:p>
            <a:endParaRPr lang="es-UY" sz="2000" b="1" dirty="0" smtClean="0"/>
          </a:p>
          <a:p>
            <a:endParaRPr lang="es-UY" dirty="0" smtClean="0"/>
          </a:p>
          <a:p>
            <a:endParaRPr lang="es-UY" dirty="0"/>
          </a:p>
        </p:txBody>
      </p:sp>
    </p:spTree>
  </p:cSld>
  <p:clrMapOvr>
    <a:masterClrMapping/>
  </p:clrMapOvr>
  <p:transition spd="slow">
    <p:fade thruBlk="1"/>
    <p:sndAc>
      <p:stSnd>
        <p:snd r:embed="rId2" name="click.wav"/>
      </p:stSnd>
    </p:sndAc>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67544" y="0"/>
            <a:ext cx="8229600" cy="1143000"/>
          </a:xfrm>
        </p:spPr>
        <p:txBody>
          <a:bodyPr/>
          <a:lstStyle/>
          <a:p>
            <a:r>
              <a:rPr lang="es-UY" b="1" dirty="0" smtClean="0"/>
              <a:t>Finalidades de la Reforma.</a:t>
            </a:r>
            <a:endParaRPr lang="es-ES" b="1" dirty="0"/>
          </a:p>
        </p:txBody>
      </p:sp>
      <p:sp>
        <p:nvSpPr>
          <p:cNvPr id="3" name="2 Marcador de contenido"/>
          <p:cNvSpPr>
            <a:spLocks noGrp="1"/>
          </p:cNvSpPr>
          <p:nvPr>
            <p:ph idx="1"/>
          </p:nvPr>
        </p:nvSpPr>
        <p:spPr>
          <a:xfrm>
            <a:off x="457200" y="1052736"/>
            <a:ext cx="8229600" cy="5472608"/>
          </a:xfrm>
        </p:spPr>
        <p:txBody>
          <a:bodyPr>
            <a:normAutofit fontScale="77500" lnSpcReduction="20000"/>
          </a:bodyPr>
          <a:lstStyle/>
          <a:p>
            <a:pPr algn="just">
              <a:buFont typeface="Wingdings" pitchFamily="2" charset="2"/>
              <a:buChar char="ü"/>
            </a:pPr>
            <a:r>
              <a:rPr lang="es-UY" dirty="0" smtClean="0"/>
              <a:t>Mayores garantías a través de la separación de los roles de cada uno de los sujetos.</a:t>
            </a:r>
          </a:p>
          <a:p>
            <a:pPr algn="just">
              <a:buNone/>
            </a:pPr>
            <a:endParaRPr lang="es-UY" dirty="0" smtClean="0"/>
          </a:p>
          <a:p>
            <a:pPr algn="just">
              <a:buFont typeface="Wingdings" pitchFamily="2" charset="2"/>
              <a:buChar char="ü"/>
            </a:pPr>
            <a:r>
              <a:rPr lang="es-UY" dirty="0" smtClean="0"/>
              <a:t>Mayor eficacia en la persecución de los delitos, dotando de racionalidad a la persecución penal, permitiendo a la vez que la satisfacción de la víctima, un accionar coherente y organizado que permita salir del “</a:t>
            </a:r>
            <a:r>
              <a:rPr lang="es-UY" i="1" dirty="0" smtClean="0"/>
              <a:t>caso a caso”.</a:t>
            </a:r>
          </a:p>
          <a:p>
            <a:pPr algn="just">
              <a:buNone/>
            </a:pPr>
            <a:endParaRPr lang="es-UY" dirty="0" smtClean="0"/>
          </a:p>
          <a:p>
            <a:pPr algn="just">
              <a:buFont typeface="Wingdings" pitchFamily="2" charset="2"/>
              <a:buChar char="ü"/>
            </a:pPr>
            <a:r>
              <a:rPr lang="es-UY" dirty="0" smtClean="0"/>
              <a:t>Elaboración políticas públicas de seguridad para combatir </a:t>
            </a:r>
            <a:r>
              <a:rPr lang="es-UY" b="1" i="1" dirty="0" smtClean="0"/>
              <a:t>cada especie de delito como fenómeno, indagando en su causas, protagonistas, dimensión económica y contexto social.</a:t>
            </a:r>
          </a:p>
          <a:p>
            <a:pPr algn="just">
              <a:buNone/>
            </a:pPr>
            <a:endParaRPr lang="es-UY" b="1" i="1" dirty="0" smtClean="0"/>
          </a:p>
          <a:p>
            <a:pPr algn="just">
              <a:buFont typeface="Wingdings" pitchFamily="2" charset="2"/>
              <a:buChar char="ü"/>
            </a:pPr>
            <a:r>
              <a:rPr lang="es-UY" dirty="0" smtClean="0"/>
              <a:t>Transparencia en la gestión, que permita cotejar y monitorear la gestión de las políticas públicas de persecución.</a:t>
            </a:r>
          </a:p>
          <a:p>
            <a:pPr algn="just">
              <a:buFont typeface="Wingdings" pitchFamily="2" charset="2"/>
              <a:buChar char="ü"/>
            </a:pPr>
            <a:endParaRPr lang="es-UY" b="1" i="1" dirty="0" smtClean="0"/>
          </a:p>
          <a:p>
            <a:pPr algn="just">
              <a:buFont typeface="Wingdings" pitchFamily="2" charset="2"/>
              <a:buChar char="ü"/>
            </a:pPr>
            <a:endParaRPr lang="es-UY" b="1" i="1" dirty="0" smtClean="0"/>
          </a:p>
          <a:p>
            <a:pPr algn="just">
              <a:buFont typeface="Wingdings" pitchFamily="2" charset="2"/>
              <a:buChar char="ü"/>
            </a:pPr>
            <a:endParaRPr lang="es-ES" b="1" i="1" dirty="0"/>
          </a:p>
        </p:txBody>
      </p:sp>
    </p:spTree>
  </p:cSld>
  <p:clrMapOvr>
    <a:masterClrMapping/>
  </p:clrMapOvr>
  <p:transition spd="slow">
    <p:fade thruBlk="1"/>
    <p:sndAc>
      <p:stSnd>
        <p:snd r:embed="rId2" name="click.wav"/>
      </p:stSnd>
    </p:sndAc>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UY" b="1" dirty="0" smtClean="0"/>
              <a:t>Normativa aplicable en materia de publicidad procesal en el nuevo CPP.</a:t>
            </a:r>
            <a:br>
              <a:rPr lang="es-UY" b="1" dirty="0" smtClean="0"/>
            </a:br>
            <a:endParaRPr lang="es-ES" b="1" dirty="0"/>
          </a:p>
        </p:txBody>
      </p:sp>
      <p:sp>
        <p:nvSpPr>
          <p:cNvPr id="3" name="2 Marcador de contenido"/>
          <p:cNvSpPr>
            <a:spLocks noGrp="1"/>
          </p:cNvSpPr>
          <p:nvPr>
            <p:ph idx="1"/>
          </p:nvPr>
        </p:nvSpPr>
        <p:spPr/>
        <p:txBody>
          <a:bodyPr/>
          <a:lstStyle/>
          <a:p>
            <a:pPr algn="just">
              <a:buNone/>
            </a:pPr>
            <a:r>
              <a:rPr lang="es-UY" b="1" dirty="0" smtClean="0"/>
              <a:t>I. </a:t>
            </a:r>
            <a:r>
              <a:rPr lang="es-UY" b="1" u="sng" dirty="0" smtClean="0"/>
              <a:t>Oralidad</a:t>
            </a:r>
            <a:r>
              <a:rPr lang="es-UY" b="1" dirty="0" smtClean="0"/>
              <a:t>: </a:t>
            </a:r>
            <a:r>
              <a:rPr lang="es-UY" dirty="0" smtClean="0"/>
              <a:t>Todo lo que sucede en el juicio, ocurre en audiencias, y las audiencias son ámbitos procesales donde se aporta información relevante. Y esa información es oral.</a:t>
            </a:r>
          </a:p>
          <a:p>
            <a:pPr algn="just">
              <a:buFont typeface="Wingdings" pitchFamily="2" charset="2"/>
              <a:buChar char="q"/>
            </a:pPr>
            <a:r>
              <a:rPr lang="es-UY" dirty="0" smtClean="0"/>
              <a:t>   Ventajas: Expresividad, frescura y rapidez.</a:t>
            </a:r>
          </a:p>
          <a:p>
            <a:pPr algn="just">
              <a:buFont typeface="Wingdings" pitchFamily="2" charset="2"/>
              <a:buChar char="q"/>
            </a:pPr>
            <a:r>
              <a:rPr lang="es-UY" dirty="0" smtClean="0"/>
              <a:t>   Desventajas: Falta de atención y olvidos.</a:t>
            </a:r>
          </a:p>
          <a:p>
            <a:endParaRPr lang="es-ES" dirty="0"/>
          </a:p>
        </p:txBody>
      </p:sp>
    </p:spTree>
  </p:cSld>
  <p:clrMapOvr>
    <a:masterClrMapping/>
  </p:clrMapOvr>
  <p:transition spd="slow">
    <p:fade thruBlk="1"/>
    <p:sndAc>
      <p:stSnd>
        <p:snd r:embed="rId2" name="click.wav"/>
      </p:stSnd>
    </p:sndAc>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404664"/>
            <a:ext cx="8229600" cy="5976663"/>
          </a:xfrm>
        </p:spPr>
        <p:txBody>
          <a:bodyPr>
            <a:normAutofit fontScale="92500" lnSpcReduction="20000"/>
          </a:bodyPr>
          <a:lstStyle/>
          <a:p>
            <a:pPr algn="just">
              <a:buNone/>
            </a:pPr>
            <a:r>
              <a:rPr lang="es-UY" sz="4300" b="1" dirty="0" smtClean="0"/>
              <a:t>II. </a:t>
            </a:r>
            <a:r>
              <a:rPr lang="es-UY" sz="4300" b="1" u="sng" dirty="0" smtClean="0"/>
              <a:t>Publicidad</a:t>
            </a:r>
            <a:r>
              <a:rPr lang="es-UY" sz="4300" b="1" dirty="0" smtClean="0"/>
              <a:t>:</a:t>
            </a:r>
          </a:p>
          <a:p>
            <a:pPr algn="just"/>
            <a:endParaRPr lang="es-UY" sz="4300" b="1" dirty="0" smtClean="0"/>
          </a:p>
          <a:p>
            <a:pPr algn="just">
              <a:buFont typeface="Wingdings" pitchFamily="2" charset="2"/>
              <a:buChar char="q"/>
            </a:pPr>
            <a:r>
              <a:rPr lang="es-UY" dirty="0" smtClean="0"/>
              <a:t>Art. 8.5 Convención Americana de Derechos Humanos: </a:t>
            </a:r>
            <a:r>
              <a:rPr lang="es-UY" i="1" dirty="0" smtClean="0"/>
              <a:t>“El proceso penal debe ser público, salvo en lo que sea necesario para preservar los intereses de la justicia”</a:t>
            </a:r>
          </a:p>
          <a:p>
            <a:pPr algn="just">
              <a:buNone/>
            </a:pPr>
            <a:r>
              <a:rPr lang="es-UY" dirty="0" smtClean="0"/>
              <a:t>                         </a:t>
            </a:r>
          </a:p>
          <a:p>
            <a:pPr algn="just">
              <a:buFont typeface="Wingdings" pitchFamily="2" charset="2"/>
              <a:buChar char="q"/>
            </a:pPr>
            <a:r>
              <a:rPr lang="es-UY" dirty="0" smtClean="0"/>
              <a:t> Art. 14.1 Pacto Internacional de Derechos Civiles y Políticos: </a:t>
            </a:r>
            <a:r>
              <a:rPr lang="es-UY" i="1" dirty="0" smtClean="0"/>
              <a:t>“Toda persona tendrá derecho a ser oída públicamente</a:t>
            </a:r>
            <a:r>
              <a:rPr lang="es-UY" i="1" dirty="0" smtClean="0"/>
              <a:t>”</a:t>
            </a:r>
          </a:p>
          <a:p>
            <a:pPr algn="just">
              <a:buFont typeface="Wingdings" pitchFamily="2" charset="2"/>
              <a:buChar char="q"/>
            </a:pPr>
            <a:endParaRPr lang="es-UY" i="1" dirty="0" smtClean="0"/>
          </a:p>
          <a:p>
            <a:pPr algn="just">
              <a:buFont typeface="Wingdings" pitchFamily="2" charset="2"/>
              <a:buChar char="q"/>
            </a:pPr>
            <a:r>
              <a:rPr lang="es-UY" dirty="0" smtClean="0"/>
              <a:t> Art. 9 CPPU.</a:t>
            </a:r>
            <a:endParaRPr lang="es-UY" dirty="0" smtClean="0"/>
          </a:p>
          <a:p>
            <a:pPr algn="just">
              <a:buNone/>
            </a:pPr>
            <a:r>
              <a:rPr lang="es-UY" dirty="0" smtClean="0"/>
              <a:t>                         </a:t>
            </a:r>
          </a:p>
          <a:p>
            <a:pPr algn="just">
              <a:buNone/>
            </a:pPr>
            <a:endParaRPr lang="es-UY" i="1" dirty="0" smtClean="0"/>
          </a:p>
          <a:p>
            <a:pPr algn="just">
              <a:buFont typeface="Wingdings" pitchFamily="2" charset="2"/>
              <a:buChar char="q"/>
            </a:pPr>
            <a:endParaRPr lang="es-ES" dirty="0"/>
          </a:p>
        </p:txBody>
      </p:sp>
    </p:spTree>
  </p:cSld>
  <p:clrMapOvr>
    <a:masterClrMapping/>
  </p:clrMapOvr>
  <p:transition spd="slow">
    <p:fade thruBlk="1"/>
    <p:sndAc>
      <p:stSnd>
        <p:snd r:embed="rId2" name="click.wav"/>
      </p:stSnd>
    </p:sndAc>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1124745"/>
            <a:ext cx="8229600" cy="5001422"/>
          </a:xfrm>
        </p:spPr>
        <p:txBody>
          <a:bodyPr/>
          <a:lstStyle/>
          <a:p>
            <a:pPr algn="just">
              <a:buFont typeface="Wingdings" pitchFamily="2" charset="2"/>
              <a:buChar char="q"/>
            </a:pPr>
            <a:r>
              <a:rPr lang="es-UY" b="1" dirty="0" smtClean="0"/>
              <a:t> Fundamento: </a:t>
            </a:r>
            <a:r>
              <a:rPr lang="es-UY" dirty="0" smtClean="0"/>
              <a:t>El debido contralor ciudadano de los actos de gobierno.</a:t>
            </a:r>
          </a:p>
          <a:p>
            <a:pPr algn="just">
              <a:buNone/>
            </a:pPr>
            <a:r>
              <a:rPr lang="es-UY" i="1" dirty="0" smtClean="0"/>
              <a:t>   </a:t>
            </a:r>
          </a:p>
          <a:p>
            <a:pPr algn="just">
              <a:buNone/>
            </a:pPr>
            <a:r>
              <a:rPr lang="es-UY" i="1" dirty="0" smtClean="0"/>
              <a:t>   “Los jueces deben dictar sus sentencias de cara al pueblo, y los ciudadanos pueden tener una percepción directa de cómo ellos utilizan ese enorme poder que la sociedad les ha confiado.” </a:t>
            </a:r>
            <a:r>
              <a:rPr lang="es-UY" dirty="0" smtClean="0"/>
              <a:t>(Binder: 1999)</a:t>
            </a:r>
            <a:endParaRPr lang="es-ES" dirty="0" smtClean="0"/>
          </a:p>
          <a:p>
            <a:endParaRPr lang="es-ES" dirty="0"/>
          </a:p>
        </p:txBody>
      </p:sp>
    </p:spTree>
  </p:cSld>
  <p:clrMapOvr>
    <a:masterClrMapping/>
  </p:clrMapOvr>
  <p:transition spd="slow">
    <p:fade thruBlk="1"/>
    <p:sndAc>
      <p:stSnd>
        <p:snd r:embed="rId2" name="click.wav"/>
      </p:stSnd>
    </p:sndAc>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UY" dirty="0" smtClean="0"/>
              <a:t>Publicidad interna y externa.</a:t>
            </a:r>
            <a:endParaRPr lang="es-ES" dirty="0"/>
          </a:p>
        </p:txBody>
      </p:sp>
      <p:sp>
        <p:nvSpPr>
          <p:cNvPr id="3" name="2 Marcador de contenido"/>
          <p:cNvSpPr>
            <a:spLocks noGrp="1"/>
          </p:cNvSpPr>
          <p:nvPr>
            <p:ph idx="1"/>
          </p:nvPr>
        </p:nvSpPr>
        <p:spPr>
          <a:xfrm>
            <a:off x="457200" y="1412777"/>
            <a:ext cx="8229600" cy="4713390"/>
          </a:xfrm>
        </p:spPr>
        <p:txBody>
          <a:bodyPr>
            <a:normAutofit fontScale="92500" lnSpcReduction="20000"/>
          </a:bodyPr>
          <a:lstStyle/>
          <a:p>
            <a:pPr algn="just"/>
            <a:endParaRPr lang="es-UY" dirty="0" smtClean="0"/>
          </a:p>
          <a:p>
            <a:pPr algn="just"/>
            <a:r>
              <a:rPr lang="es-UY" dirty="0" smtClean="0"/>
              <a:t>Interna (entre las partes):  </a:t>
            </a:r>
            <a:r>
              <a:rPr lang="es-UY" dirty="0" smtClean="0"/>
              <a:t>Art. 16 y 22 </a:t>
            </a:r>
            <a:r>
              <a:rPr lang="es-UY" dirty="0" err="1" smtClean="0"/>
              <a:t>Const</a:t>
            </a:r>
            <a:r>
              <a:rPr lang="es-UY" dirty="0" smtClean="0"/>
              <a:t>: Presencia preceptiva del defensor. Abolición de pesquisas secretas</a:t>
            </a:r>
            <a:r>
              <a:rPr lang="es-UY" dirty="0" smtClean="0"/>
              <a:t>. </a:t>
            </a:r>
            <a:endParaRPr lang="es-UY" dirty="0" smtClean="0"/>
          </a:p>
          <a:p>
            <a:pPr algn="just"/>
            <a:endParaRPr lang="es-UY" dirty="0" smtClean="0"/>
          </a:p>
          <a:p>
            <a:pPr algn="just"/>
            <a:r>
              <a:rPr lang="es-UY" dirty="0" smtClean="0"/>
              <a:t>Externa (hacia el público en </a:t>
            </a:r>
            <a:r>
              <a:rPr lang="es-UY" dirty="0" err="1" smtClean="0"/>
              <a:t>grl</a:t>
            </a:r>
            <a:r>
              <a:rPr lang="es-UY" dirty="0" smtClean="0"/>
              <a:t>.): </a:t>
            </a:r>
            <a:r>
              <a:rPr lang="es-UY" dirty="0" smtClean="0"/>
              <a:t>Art. 72 </a:t>
            </a:r>
            <a:r>
              <a:rPr lang="es-UY" dirty="0" err="1" smtClean="0"/>
              <a:t>Const</a:t>
            </a:r>
            <a:r>
              <a:rPr lang="es-UY" dirty="0" smtClean="0"/>
              <a:t>: Derecho derivado  directamente de la forma republicana de gobierno.</a:t>
            </a:r>
          </a:p>
          <a:p>
            <a:pPr algn="just"/>
            <a:endParaRPr lang="es-UY" dirty="0" smtClean="0"/>
          </a:p>
          <a:p>
            <a:pPr algn="just"/>
            <a:r>
              <a:rPr lang="es-UY" dirty="0" smtClean="0"/>
              <a:t>También las excepciones encuentran su fundamento en el art. 72 Const.</a:t>
            </a:r>
          </a:p>
        </p:txBody>
      </p:sp>
    </p:spTree>
  </p:cSld>
  <p:clrMapOvr>
    <a:masterClrMapping/>
  </p:clrMapOvr>
  <p:transition spd="slow">
    <p:fade thruBlk="1"/>
    <p:sndAc>
      <p:stSnd>
        <p:snd r:embed="rId2" name="click.wav"/>
      </p:stSnd>
    </p:sndAc>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395536" y="260648"/>
            <a:ext cx="8229600" cy="6336704"/>
          </a:xfrm>
        </p:spPr>
        <p:txBody>
          <a:bodyPr>
            <a:normAutofit fontScale="77500" lnSpcReduction="20000"/>
          </a:bodyPr>
          <a:lstStyle/>
          <a:p>
            <a:pPr algn="just">
              <a:buFont typeface="Wingdings" pitchFamily="2" charset="2"/>
              <a:buChar char="q"/>
            </a:pPr>
            <a:r>
              <a:rPr lang="es-UY" dirty="0" smtClean="0"/>
              <a:t>    </a:t>
            </a:r>
            <a:r>
              <a:rPr lang="es-UY" sz="2800" b="1" u="sng" dirty="0" smtClean="0"/>
              <a:t> Reglas para la etapa de la  </a:t>
            </a:r>
            <a:r>
              <a:rPr lang="es-UY" sz="2800" u="sng" dirty="0" smtClean="0"/>
              <a:t>I</a:t>
            </a:r>
            <a:r>
              <a:rPr lang="es-UY" sz="2800" b="1" u="sng" dirty="0" smtClean="0"/>
              <a:t>nvestigación preliminar (art. 259 CPP): </a:t>
            </a:r>
            <a:endParaRPr lang="es-UY" sz="2800" b="1" u="sng" dirty="0" smtClean="0"/>
          </a:p>
          <a:p>
            <a:pPr algn="just">
              <a:buFont typeface="Wingdings" pitchFamily="2" charset="2"/>
              <a:buChar char="q"/>
            </a:pPr>
            <a:endParaRPr lang="es-UY" sz="2800" b="1" u="sng" dirty="0" smtClean="0"/>
          </a:p>
          <a:p>
            <a:pPr algn="just"/>
            <a:r>
              <a:rPr lang="es-UY" sz="2800" b="1" dirty="0" smtClean="0"/>
              <a:t>Publicidad interna inmediata</a:t>
            </a:r>
            <a:r>
              <a:rPr lang="es-UY" sz="2800" dirty="0" smtClean="0"/>
              <a:t>, salvo en cuanto pueda entorpecer investigación</a:t>
            </a:r>
            <a:r>
              <a:rPr lang="es-UY" sz="2800" dirty="0" smtClean="0"/>
              <a:t>. (Arts. 7, 61, 64.b y 72 CPPU</a:t>
            </a:r>
            <a:r>
              <a:rPr lang="es-UY" sz="2800" dirty="0" smtClean="0"/>
              <a:t>)</a:t>
            </a:r>
          </a:p>
          <a:p>
            <a:pPr algn="just">
              <a:buNone/>
            </a:pPr>
            <a:r>
              <a:rPr lang="es-UY" sz="2400" dirty="0" smtClean="0"/>
              <a:t>      Excepción</a:t>
            </a:r>
            <a:r>
              <a:rPr lang="es-UY" sz="2400" dirty="0" smtClean="0"/>
              <a:t>:  Por razones de aseguramiento de la investigación, a pedido fiscal y por un plazo de 45 días prorrogables hasta seis meses. (Art. 259.3)</a:t>
            </a:r>
          </a:p>
          <a:p>
            <a:pPr algn="just">
              <a:buNone/>
            </a:pPr>
            <a:endParaRPr lang="es-UY" sz="2800" dirty="0" smtClean="0"/>
          </a:p>
          <a:p>
            <a:pPr algn="just"/>
            <a:r>
              <a:rPr lang="es-UY" sz="2800" b="1" dirty="0" smtClean="0"/>
              <a:t>Reserva </a:t>
            </a:r>
            <a:r>
              <a:rPr lang="es-UY" sz="2800" b="1" dirty="0" smtClean="0"/>
              <a:t>externa absoluta </a:t>
            </a:r>
            <a:r>
              <a:rPr lang="es-UY" sz="2800" dirty="0" smtClean="0"/>
              <a:t>(</a:t>
            </a:r>
            <a:r>
              <a:rPr lang="es-UY" sz="2800" dirty="0" smtClean="0"/>
              <a:t>Art. 259.2</a:t>
            </a:r>
            <a:r>
              <a:rPr lang="es-UY" sz="2400" dirty="0" smtClean="0"/>
              <a:t> </a:t>
            </a:r>
            <a:r>
              <a:rPr lang="es-UY" sz="2800" dirty="0" smtClean="0"/>
              <a:t>CPPU). P</a:t>
            </a:r>
            <a:r>
              <a:rPr lang="es-UY" sz="2800" dirty="0" smtClean="0"/>
              <a:t>ara </a:t>
            </a:r>
            <a:r>
              <a:rPr lang="es-UY" sz="2800" dirty="0" smtClean="0"/>
              <a:t>evitar presiones sobre el investigador y la exposición de un investigado sobre el que no ha recaído imputación alguna. </a:t>
            </a:r>
          </a:p>
          <a:p>
            <a:pPr algn="just">
              <a:buNone/>
            </a:pPr>
            <a:r>
              <a:rPr lang="es-UY" sz="2800" dirty="0" smtClean="0"/>
              <a:t>     (Duce: 2004</a:t>
            </a:r>
            <a:r>
              <a:rPr lang="es-UY" sz="2800" dirty="0" smtClean="0"/>
              <a:t>). </a:t>
            </a:r>
            <a:endParaRPr lang="es-UY" sz="2800" dirty="0" smtClean="0"/>
          </a:p>
          <a:p>
            <a:pPr algn="just"/>
            <a:endParaRPr lang="es-UY" sz="2800" dirty="0" smtClean="0"/>
          </a:p>
          <a:p>
            <a:pPr algn="just">
              <a:buFont typeface="Wingdings" pitchFamily="2" charset="2"/>
              <a:buChar char="q"/>
            </a:pPr>
            <a:r>
              <a:rPr lang="es-UY" sz="2800" b="1" dirty="0" smtClean="0"/>
              <a:t>    </a:t>
            </a:r>
            <a:r>
              <a:rPr lang="es-UY" sz="2800" b="1" u="sng" dirty="0" smtClean="0"/>
              <a:t>Reglas para las restantes etapas</a:t>
            </a:r>
            <a:r>
              <a:rPr lang="es-UY" sz="2800" u="sng" dirty="0" smtClean="0"/>
              <a:t>: </a:t>
            </a:r>
          </a:p>
          <a:p>
            <a:pPr algn="just"/>
            <a:r>
              <a:rPr lang="es-UY" sz="2800" b="1" dirty="0" smtClean="0"/>
              <a:t>Publicidad interna inmediata, </a:t>
            </a:r>
            <a:r>
              <a:rPr lang="es-UY" sz="2800" dirty="0" smtClean="0"/>
              <a:t>salvo excepciones fundadas en razones cautelares.</a:t>
            </a:r>
          </a:p>
          <a:p>
            <a:pPr algn="just"/>
            <a:r>
              <a:rPr lang="es-UY" sz="2800" b="1" dirty="0" smtClean="0"/>
              <a:t>Publicidad externa </a:t>
            </a:r>
            <a:r>
              <a:rPr lang="es-UY" sz="2800" b="1" dirty="0" smtClean="0"/>
              <a:t>inmediata </a:t>
            </a:r>
            <a:r>
              <a:rPr lang="es-UY" sz="2800" dirty="0" smtClean="0"/>
              <a:t>(art. 135 CPPU) </a:t>
            </a:r>
            <a:r>
              <a:rPr lang="es-UY" sz="2800" b="1" dirty="0" smtClean="0"/>
              <a:t>, </a:t>
            </a:r>
            <a:r>
              <a:rPr lang="es-UY" sz="2800" dirty="0" smtClean="0"/>
              <a:t>salvo excepciones fundadas en razones de moral, orden público, o cuando lo exija el interés de la vida privada de las partes  y de la víctima. La sentencia siempre es pública. (Valentín y </a:t>
            </a:r>
            <a:r>
              <a:rPr lang="es-UY" sz="2800" dirty="0" err="1" smtClean="0"/>
              <a:t>Garderes</a:t>
            </a:r>
            <a:r>
              <a:rPr lang="es-UY" sz="2800" dirty="0" smtClean="0"/>
              <a:t>: 2007)</a:t>
            </a:r>
          </a:p>
          <a:p>
            <a:pPr algn="just">
              <a:buFont typeface="Wingdings" pitchFamily="2" charset="2"/>
              <a:buChar char="q"/>
            </a:pPr>
            <a:endParaRPr lang="es-UY" dirty="0" smtClean="0"/>
          </a:p>
          <a:p>
            <a:pPr algn="just"/>
            <a:endParaRPr lang="es-UY" dirty="0" smtClean="0"/>
          </a:p>
          <a:p>
            <a:pPr algn="just">
              <a:buFont typeface="Wingdings" pitchFamily="2" charset="2"/>
              <a:buChar char="q"/>
            </a:pPr>
            <a:endParaRPr lang="es-UY" dirty="0" smtClean="0"/>
          </a:p>
          <a:p>
            <a:pPr algn="just">
              <a:buFont typeface="Wingdings" pitchFamily="2" charset="2"/>
              <a:buChar char="q"/>
            </a:pPr>
            <a:endParaRPr lang="es-UY" dirty="0" smtClean="0"/>
          </a:p>
        </p:txBody>
      </p:sp>
    </p:spTree>
  </p:cSld>
  <p:clrMapOvr>
    <a:masterClrMapping/>
  </p:clrMapOvr>
  <p:transition spd="slow">
    <p:fade thruBlk="1"/>
    <p:sndAc>
      <p:stSnd>
        <p:snd r:embed="rId2" name="click.wav"/>
      </p:stSnd>
    </p:sndAc>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476672"/>
            <a:ext cx="8435280" cy="6120680"/>
          </a:xfrm>
        </p:spPr>
        <p:txBody>
          <a:bodyPr>
            <a:normAutofit fontScale="25000" lnSpcReduction="20000"/>
          </a:bodyPr>
          <a:lstStyle/>
          <a:p>
            <a:pPr algn="just">
              <a:lnSpc>
                <a:spcPct val="170000"/>
              </a:lnSpc>
              <a:buNone/>
            </a:pPr>
            <a:r>
              <a:rPr lang="es-ES" sz="5900" b="1" i="1" dirty="0" smtClean="0"/>
              <a:t>    </a:t>
            </a:r>
            <a:r>
              <a:rPr lang="es-ES" sz="8600" b="1" i="1" dirty="0" smtClean="0"/>
              <a:t>"El ambiente en los tribunales es sórdido porque los problemas que se ventilan allí son sórdidos. A la justicia criminal llegan los dramas más profundos que puedan desatar los seres humanos. Los protagonistas deambulan por los edificios en una secuencia que queda registrada en las paredes, en los pasillos, en sus bancos de madera, en infinitos expedientes y hasta en el aire que se respira. El olor a papel viejo, tal vez el exponente más alegórico de la lentitud de la justicia, invade cada rincón. Victimarios, víctimas, testigos, policías y abogados, cada uno desde su rol y con sus propios dolores y miserias, se cruzan en un interminable desfile, muchas veces sin intercambiar siquiera una mirada"  </a:t>
            </a:r>
            <a:r>
              <a:rPr lang="es-ES" sz="7200" dirty="0" smtClean="0"/>
              <a:t> (</a:t>
            </a:r>
            <a:r>
              <a:rPr lang="es-ES" sz="8800" dirty="0" smtClean="0"/>
              <a:t>Irene </a:t>
            </a:r>
            <a:r>
              <a:rPr lang="es-ES" sz="8800" dirty="0" err="1" smtClean="0"/>
              <a:t>Intebi</a:t>
            </a:r>
            <a:r>
              <a:rPr lang="es-ES" sz="8800" dirty="0" smtClean="0"/>
              <a:t>. Siquiatra: </a:t>
            </a:r>
            <a:r>
              <a:rPr lang="es-ES" sz="8800" dirty="0" smtClean="0"/>
              <a:t>1998)</a:t>
            </a:r>
            <a:endParaRPr lang="es-ES" sz="8600" dirty="0" smtClean="0"/>
          </a:p>
          <a:p>
            <a:pPr>
              <a:buNone/>
            </a:pPr>
            <a:r>
              <a:rPr lang="es-ES" sz="5100" b="1" i="1" dirty="0" smtClean="0"/>
              <a:t>      </a:t>
            </a:r>
          </a:p>
          <a:p>
            <a:pPr>
              <a:buNone/>
            </a:pPr>
            <a:r>
              <a:rPr lang="es-ES" dirty="0" smtClean="0"/>
              <a:t> </a:t>
            </a:r>
            <a:endParaRPr lang="es-ES" dirty="0"/>
          </a:p>
        </p:txBody>
      </p:sp>
    </p:spTree>
  </p:cSld>
  <p:clrMapOvr>
    <a:masterClrMapping/>
  </p:clrMapOvr>
  <p:transition spd="slow">
    <p:fade thruBlk="1"/>
    <p:sndAc>
      <p:stSnd>
        <p:snd r:embed="rId2" name="click.wav"/>
      </p:stSnd>
    </p:sndAc>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UY" dirty="0" smtClean="0"/>
              <a:t>Bibliografía consultada.</a:t>
            </a:r>
            <a:endParaRPr lang="es-ES" dirty="0"/>
          </a:p>
        </p:txBody>
      </p:sp>
      <p:sp>
        <p:nvSpPr>
          <p:cNvPr id="3" name="2 Marcador de contenido"/>
          <p:cNvSpPr>
            <a:spLocks noGrp="1"/>
          </p:cNvSpPr>
          <p:nvPr>
            <p:ph idx="1"/>
          </p:nvPr>
        </p:nvSpPr>
        <p:spPr>
          <a:xfrm>
            <a:off x="457200" y="1268761"/>
            <a:ext cx="8229600" cy="4857406"/>
          </a:xfrm>
        </p:spPr>
        <p:txBody>
          <a:bodyPr>
            <a:normAutofit fontScale="70000" lnSpcReduction="20000"/>
          </a:bodyPr>
          <a:lstStyle/>
          <a:p>
            <a:pPr algn="just"/>
            <a:r>
              <a:rPr lang="es-UY" dirty="0" err="1" smtClean="0"/>
              <a:t>Baclini</a:t>
            </a:r>
            <a:r>
              <a:rPr lang="es-UY" dirty="0" smtClean="0"/>
              <a:t>, Jorge C. “Código Proceso Penal de la Provincia de Santa Fe. Comentado con jurisprudencia”. </a:t>
            </a:r>
            <a:r>
              <a:rPr lang="es-UY" dirty="0" err="1" smtClean="0"/>
              <a:t>Juris</a:t>
            </a:r>
            <a:r>
              <a:rPr lang="es-UY" dirty="0" smtClean="0"/>
              <a:t>. Rosario. Tomos I, II y III. 2009.</a:t>
            </a:r>
          </a:p>
          <a:p>
            <a:pPr algn="just"/>
            <a:r>
              <a:rPr lang="es-UY" dirty="0" smtClean="0"/>
              <a:t>Binder, Alberto. “Derecho Procesal Penal”. Tomo I. AD HOC, Bs As. 2013: 275.</a:t>
            </a:r>
          </a:p>
          <a:p>
            <a:pPr algn="just"/>
            <a:r>
              <a:rPr lang="es-UY" dirty="0" smtClean="0"/>
              <a:t>“Código del Proceso Penal de la ROU. Ley 19.293. Vigente a partir del 1 de febrero de  2017” Ed. FCU. Montevideo. 2014.</a:t>
            </a:r>
          </a:p>
          <a:p>
            <a:pPr algn="just"/>
            <a:r>
              <a:rPr lang="es-UY" dirty="0" err="1" smtClean="0"/>
              <a:t>Garderes</a:t>
            </a:r>
            <a:r>
              <a:rPr lang="es-UY" dirty="0" smtClean="0"/>
              <a:t>, Santiago. Valentín, Gabriel. “Bases para la reforma del proceso penal”. Konrad Adenauer. Montevideo: 2007.</a:t>
            </a:r>
          </a:p>
          <a:p>
            <a:pPr algn="just"/>
            <a:r>
              <a:rPr lang="es-UY" dirty="0" err="1" smtClean="0"/>
              <a:t>Intebi</a:t>
            </a:r>
            <a:r>
              <a:rPr lang="es-UY" dirty="0" smtClean="0"/>
              <a:t>, Irene. “Abusos sexual infantil: En las mejores familias”. </a:t>
            </a:r>
            <a:r>
              <a:rPr lang="es-UY" dirty="0" err="1" smtClean="0"/>
              <a:t>Granica</a:t>
            </a:r>
            <a:r>
              <a:rPr lang="es-UY" dirty="0" smtClean="0"/>
              <a:t>, Bs. As. 1998.</a:t>
            </a:r>
          </a:p>
          <a:p>
            <a:pPr algn="just"/>
            <a:r>
              <a:rPr lang="es-UY" dirty="0" smtClean="0"/>
              <a:t>Valentín, Gabriel. “Código del  Proceso Penal. Comentado”  Ed. La Ley. Montevideo, 2012.</a:t>
            </a:r>
          </a:p>
          <a:p>
            <a:pPr algn="just"/>
            <a:r>
              <a:rPr lang="es-UY" dirty="0" smtClean="0"/>
              <a:t>Valentín,  Gabriel. “</a:t>
            </a:r>
            <a:r>
              <a:rPr lang="es-ES" dirty="0" smtClean="0"/>
              <a:t>Dos lineamientos del proyecto de CÓDIGO DEL PROCESO PENAL Principio acusatorio/prisión preventiva” Presentación en sala ANTEL. Montevideo. 2015.</a:t>
            </a:r>
          </a:p>
          <a:p>
            <a:pPr algn="just"/>
            <a:endParaRPr lang="es-UY" dirty="0" smtClean="0"/>
          </a:p>
          <a:p>
            <a:endParaRPr lang="es-UY" dirty="0" smtClean="0"/>
          </a:p>
          <a:p>
            <a:endParaRPr lang="es-ES" dirty="0" smtClean="0"/>
          </a:p>
          <a:p>
            <a:endParaRPr lang="es-ES" dirty="0"/>
          </a:p>
        </p:txBody>
      </p:sp>
    </p:spTree>
  </p:cSld>
  <p:clrMapOvr>
    <a:masterClrMapping/>
  </p:clrMapOvr>
  <p:transition spd="slow">
    <p:fade thruBlk="1"/>
    <p:sndAc>
      <p:stSnd>
        <p:snd r:embed="rId2" name="click.wav"/>
      </p:stSnd>
    </p:sndAc>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67544" y="188640"/>
            <a:ext cx="8229600" cy="1143000"/>
          </a:xfrm>
        </p:spPr>
        <p:txBody>
          <a:bodyPr>
            <a:normAutofit fontScale="90000"/>
          </a:bodyPr>
          <a:lstStyle/>
          <a:p>
            <a:r>
              <a:rPr lang="es-UY" b="1" dirty="0" smtClean="0"/>
              <a:t>Justicia Penal en clave de sistema acusatorio</a:t>
            </a:r>
            <a:r>
              <a:rPr lang="es-UY" dirty="0" smtClean="0"/>
              <a:t>.</a:t>
            </a:r>
            <a:endParaRPr lang="es-ES" dirty="0"/>
          </a:p>
        </p:txBody>
      </p:sp>
      <p:pic>
        <p:nvPicPr>
          <p:cNvPr id="2051" name="Picture 3" descr="C:\Users\0dod\Desktop\Felipe-el-Hermoso_zpsd9d4b9fa.jpg"/>
          <p:cNvPicPr>
            <a:picLocks noChangeAspect="1" noChangeArrowheads="1"/>
          </p:cNvPicPr>
          <p:nvPr/>
        </p:nvPicPr>
        <p:blipFill>
          <a:blip r:embed="rId3" cstate="print"/>
          <a:srcRect/>
          <a:stretch>
            <a:fillRect/>
          </a:stretch>
        </p:blipFill>
        <p:spPr bwMode="auto">
          <a:xfrm>
            <a:off x="931639" y="1500174"/>
            <a:ext cx="7212261" cy="3571900"/>
          </a:xfrm>
          <a:prstGeom prst="rect">
            <a:avLst/>
          </a:prstGeom>
          <a:noFill/>
        </p:spPr>
      </p:pic>
      <p:sp>
        <p:nvSpPr>
          <p:cNvPr id="5" name="4 Rectángulo"/>
          <p:cNvSpPr/>
          <p:nvPr/>
        </p:nvSpPr>
        <p:spPr>
          <a:xfrm>
            <a:off x="3143240" y="5214950"/>
            <a:ext cx="3024335" cy="1200329"/>
          </a:xfrm>
          <a:prstGeom prst="rect">
            <a:avLst/>
          </a:prstGeom>
        </p:spPr>
        <p:txBody>
          <a:bodyPr wrap="square">
            <a:spAutoFit/>
          </a:bodyPr>
          <a:lstStyle/>
          <a:p>
            <a:r>
              <a:rPr lang="es-UY" dirty="0" smtClean="0"/>
              <a:t>         Felipe IV, “El Hermoso”</a:t>
            </a:r>
          </a:p>
          <a:p>
            <a:endParaRPr lang="es-UY" dirty="0" smtClean="0"/>
          </a:p>
          <a:p>
            <a:endParaRPr lang="es-UY" dirty="0" smtClean="0"/>
          </a:p>
          <a:p>
            <a:r>
              <a:rPr lang="es-UY" dirty="0" smtClean="0"/>
              <a:t> </a:t>
            </a:r>
            <a:endParaRPr lang="es-ES" dirty="0"/>
          </a:p>
        </p:txBody>
      </p:sp>
      <p:sp>
        <p:nvSpPr>
          <p:cNvPr id="6" name="5 Rectángulo"/>
          <p:cNvSpPr/>
          <p:nvPr/>
        </p:nvSpPr>
        <p:spPr>
          <a:xfrm>
            <a:off x="2857488" y="5643578"/>
            <a:ext cx="3888629" cy="369332"/>
          </a:xfrm>
          <a:prstGeom prst="rect">
            <a:avLst/>
          </a:prstGeom>
        </p:spPr>
        <p:txBody>
          <a:bodyPr wrap="none">
            <a:spAutoFit/>
          </a:bodyPr>
          <a:lstStyle/>
          <a:p>
            <a:r>
              <a:rPr lang="es-UY" dirty="0" smtClean="0"/>
              <a:t>        1307. Decretal del Papa Clemente. </a:t>
            </a:r>
            <a:endParaRPr lang="es-ES" dirty="0"/>
          </a:p>
        </p:txBody>
      </p:sp>
    </p:spTree>
  </p:cSld>
  <p:clrMapOvr>
    <a:masterClrMapping/>
  </p:clrMapOvr>
  <p:transition spd="slow">
    <p:fade thruBlk="1"/>
    <p:sndAc>
      <p:stSnd>
        <p:snd r:embed="rId2" name="click.wav"/>
      </p:stSnd>
    </p:sndAc>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Users\0dod\Desktop\cameras-in-court-camera-in-courtroom.jpg"/>
          <p:cNvPicPr>
            <a:picLocks noGrp="1" noChangeAspect="1" noChangeArrowheads="1"/>
          </p:cNvPicPr>
          <p:nvPr>
            <p:ph idx="1"/>
          </p:nvPr>
        </p:nvPicPr>
        <p:blipFill>
          <a:blip r:embed="rId3" cstate="print"/>
          <a:srcRect/>
          <a:stretch>
            <a:fillRect/>
          </a:stretch>
        </p:blipFill>
        <p:spPr bwMode="auto">
          <a:xfrm>
            <a:off x="0" y="0"/>
            <a:ext cx="9144000" cy="6858000"/>
          </a:xfrm>
          <a:prstGeom prst="rect">
            <a:avLst/>
          </a:prstGeom>
          <a:noFill/>
        </p:spPr>
      </p:pic>
      <p:sp>
        <p:nvSpPr>
          <p:cNvPr id="2" name="1 Título"/>
          <p:cNvSpPr>
            <a:spLocks noGrp="1"/>
          </p:cNvSpPr>
          <p:nvPr>
            <p:ph type="title"/>
          </p:nvPr>
        </p:nvSpPr>
        <p:spPr>
          <a:xfrm>
            <a:off x="4499992" y="5229200"/>
            <a:ext cx="4392488" cy="1296144"/>
          </a:xfrm>
        </p:spPr>
        <p:txBody>
          <a:bodyPr>
            <a:noAutofit/>
          </a:bodyPr>
          <a:lstStyle/>
          <a:p>
            <a:r>
              <a:rPr lang="es-UY" sz="2800" dirty="0" smtClean="0">
                <a:solidFill>
                  <a:schemeClr val="bg1"/>
                </a:solidFill>
              </a:rPr>
              <a:t>Dr. Carlos Negro.</a:t>
            </a:r>
            <a:br>
              <a:rPr lang="es-UY" sz="2800" dirty="0" smtClean="0">
                <a:solidFill>
                  <a:schemeClr val="bg1"/>
                </a:solidFill>
              </a:rPr>
            </a:br>
            <a:r>
              <a:rPr lang="es-UY" sz="2800" dirty="0" smtClean="0">
                <a:solidFill>
                  <a:schemeClr val="bg1"/>
                </a:solidFill>
              </a:rPr>
              <a:t>Fiscal en lo Penal 6° Turno.</a:t>
            </a:r>
            <a:br>
              <a:rPr lang="es-UY" sz="2800" dirty="0" smtClean="0">
                <a:solidFill>
                  <a:schemeClr val="bg1"/>
                </a:solidFill>
              </a:rPr>
            </a:br>
            <a:r>
              <a:rPr lang="es-UY" sz="2800" dirty="0" smtClean="0">
                <a:solidFill>
                  <a:schemeClr val="bg1"/>
                </a:solidFill>
              </a:rPr>
              <a:t>carlos.negro7@gmail.com</a:t>
            </a:r>
            <a:endParaRPr lang="es-ES" sz="2800" dirty="0">
              <a:solidFill>
                <a:schemeClr val="bg1"/>
              </a:solidFill>
            </a:endParaRPr>
          </a:p>
        </p:txBody>
      </p:sp>
    </p:spTree>
  </p:cSld>
  <p:clrMapOvr>
    <a:masterClrMapping/>
  </p:clrMapOvr>
  <p:transition spd="slow">
    <p:fade thruBlk="1"/>
    <p:sndAc>
      <p:stSnd>
        <p:snd r:embed="rId2" name="click.wav"/>
      </p:stSnd>
    </p:sndAc>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28596" y="285728"/>
            <a:ext cx="8147248" cy="576064"/>
          </a:xfrm>
        </p:spPr>
        <p:txBody>
          <a:bodyPr>
            <a:normAutofit fontScale="90000"/>
          </a:bodyPr>
          <a:lstStyle/>
          <a:p>
            <a:r>
              <a:rPr lang="es-UY" b="1" dirty="0" smtClean="0"/>
              <a:t/>
            </a:r>
            <a:br>
              <a:rPr lang="es-UY" b="1" dirty="0" smtClean="0"/>
            </a:br>
            <a:r>
              <a:rPr lang="es-UY" sz="4000" b="1" dirty="0" smtClean="0"/>
              <a:t>El programa </a:t>
            </a:r>
            <a:r>
              <a:rPr lang="es-UY" sz="4000" b="1" dirty="0" smtClean="0"/>
              <a:t>Constitucional</a:t>
            </a:r>
            <a:r>
              <a:rPr lang="es-UY" sz="4000" b="1" dirty="0" smtClean="0"/>
              <a:t> e Internacional</a:t>
            </a:r>
            <a:r>
              <a:rPr lang="es-UY" b="1" dirty="0" smtClean="0"/>
              <a:t/>
            </a:r>
            <a:br>
              <a:rPr lang="es-UY" b="1" dirty="0" smtClean="0"/>
            </a:br>
            <a:endParaRPr lang="es-ES" dirty="0"/>
          </a:p>
        </p:txBody>
      </p:sp>
      <p:sp>
        <p:nvSpPr>
          <p:cNvPr id="3" name="2 Marcador de contenido"/>
          <p:cNvSpPr>
            <a:spLocks noGrp="1"/>
          </p:cNvSpPr>
          <p:nvPr>
            <p:ph idx="1"/>
          </p:nvPr>
        </p:nvSpPr>
        <p:spPr>
          <a:xfrm>
            <a:off x="251520" y="548680"/>
            <a:ext cx="8640960" cy="6048672"/>
          </a:xfrm>
        </p:spPr>
        <p:txBody>
          <a:bodyPr>
            <a:normAutofit fontScale="55000" lnSpcReduction="20000"/>
          </a:bodyPr>
          <a:lstStyle/>
          <a:p>
            <a:pPr algn="just">
              <a:buNone/>
            </a:pPr>
            <a:endParaRPr lang="es-UY" sz="5100" b="1" dirty="0" smtClean="0"/>
          </a:p>
          <a:p>
            <a:pPr algn="just">
              <a:buNone/>
            </a:pPr>
            <a:endParaRPr lang="es-UY" sz="3800" b="1" dirty="0" smtClean="0"/>
          </a:p>
          <a:p>
            <a:pPr algn="just">
              <a:buNone/>
            </a:pPr>
            <a:r>
              <a:rPr lang="es-UY" sz="3800" b="1" dirty="0" smtClean="0"/>
              <a:t>Arts</a:t>
            </a:r>
            <a:r>
              <a:rPr lang="es-UY" sz="3800" b="1" dirty="0" smtClean="0"/>
              <a:t>.  10. Principio de </a:t>
            </a:r>
            <a:r>
              <a:rPr lang="es-UY" sz="3800" b="1" dirty="0" err="1" smtClean="0"/>
              <a:t>lesividad</a:t>
            </a:r>
            <a:r>
              <a:rPr lang="es-UY" sz="3800" b="1" dirty="0" smtClean="0"/>
              <a:t> y legalidad</a:t>
            </a:r>
            <a:r>
              <a:rPr lang="es-UY" sz="3800" dirty="0" smtClean="0"/>
              <a:t>: </a:t>
            </a:r>
            <a:r>
              <a:rPr lang="es-UY" sz="3800" i="1" dirty="0" smtClean="0"/>
              <a:t>“Las acciones privadas de las personas que de ningún modo atacan el orden público ni perjudican a un tercero, están exentas de la autoridad de los magistrados</a:t>
            </a:r>
            <a:r>
              <a:rPr lang="es-UY" sz="3800" b="1" i="1" dirty="0" smtClean="0"/>
              <a:t>. Ningún habitante de la República será obligado a hacer lo que la ley no manda ni privado de lo que la Ley no prohíbe” </a:t>
            </a:r>
          </a:p>
          <a:p>
            <a:pPr marL="93663" indent="0" algn="just">
              <a:buNone/>
            </a:pPr>
            <a:endParaRPr lang="es-UY" sz="5100" i="1" dirty="0" smtClean="0"/>
          </a:p>
          <a:p>
            <a:pPr marL="93663" indent="0" algn="just">
              <a:buNone/>
            </a:pPr>
            <a:endParaRPr lang="es-UY" sz="5100" i="1" dirty="0" smtClean="0"/>
          </a:p>
          <a:p>
            <a:pPr marL="93663" indent="0" algn="just">
              <a:buNone/>
            </a:pPr>
            <a:r>
              <a:rPr lang="es-UY" sz="5100" i="1" dirty="0" smtClean="0"/>
              <a:t>“Lo delitos deben ser establecidos en leyes formales para evitar desbordes y abusos de la política criminal. Por eso son meras autorizaciones del Parlamento al órgano </a:t>
            </a:r>
            <a:r>
              <a:rPr lang="es-UY" sz="5100" i="1" dirty="0" smtClean="0"/>
              <a:t>administrador </a:t>
            </a:r>
            <a:r>
              <a:rPr lang="es-UY" sz="5100" i="1" dirty="0" smtClean="0"/>
              <a:t>para evitar desbordes, </a:t>
            </a:r>
            <a:r>
              <a:rPr lang="es-UY" sz="5100" b="1" i="1" dirty="0" smtClean="0"/>
              <a:t>no contenidos político criminales.</a:t>
            </a:r>
            <a:r>
              <a:rPr lang="es-UY" sz="5100" i="1" dirty="0" smtClean="0"/>
              <a:t>”  (Binder: 2014)</a:t>
            </a:r>
          </a:p>
          <a:p>
            <a:pPr>
              <a:buNone/>
            </a:pPr>
            <a:endParaRPr lang="es-UY" sz="5100" dirty="0" smtClean="0"/>
          </a:p>
          <a:p>
            <a:endParaRPr lang="es-ES" dirty="0"/>
          </a:p>
        </p:txBody>
      </p:sp>
    </p:spTree>
  </p:cSld>
  <p:clrMapOvr>
    <a:masterClrMapping/>
  </p:clrMapOvr>
  <p:transition spd="slow">
    <p:fade thruBlk="1"/>
    <p:sndAc>
      <p:stSnd>
        <p:snd r:embed="rId2" name="click.wav"/>
      </p:stSnd>
    </p:sndAc>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260651"/>
            <a:ext cx="8219256" cy="5865515"/>
          </a:xfrm>
        </p:spPr>
        <p:txBody>
          <a:bodyPr>
            <a:normAutofit fontScale="92500" lnSpcReduction="20000"/>
          </a:bodyPr>
          <a:lstStyle/>
          <a:p>
            <a:pPr algn="just"/>
            <a:r>
              <a:rPr lang="es-UY" dirty="0" smtClean="0"/>
              <a:t>Arts. 8, 12, 13, 15, 16, 19, 21 y </a:t>
            </a:r>
            <a:r>
              <a:rPr lang="es-UY" dirty="0" smtClean="0"/>
              <a:t>22, </a:t>
            </a:r>
            <a:r>
              <a:rPr lang="es-UY" b="1" u="sng" dirty="0" smtClean="0"/>
              <a:t>Principio acusatorio</a:t>
            </a:r>
            <a:r>
              <a:rPr lang="es-UY" dirty="0" smtClean="0"/>
              <a:t>: “</a:t>
            </a:r>
            <a:r>
              <a:rPr lang="es-UY" i="1" dirty="0" smtClean="0"/>
              <a:t>Todo juicio criminal empezará por acusación de parte o del acusador público, quedando abolidas las pesquisas secretas</a:t>
            </a:r>
            <a:r>
              <a:rPr lang="es-UY" dirty="0" smtClean="0"/>
              <a:t>.” (Constituciones de </a:t>
            </a:r>
            <a:r>
              <a:rPr lang="es-UY" b="1" u="sng" dirty="0" smtClean="0"/>
              <a:t>1830</a:t>
            </a:r>
            <a:r>
              <a:rPr lang="es-UY" b="1" dirty="0" smtClean="0"/>
              <a:t>, 1918, 1930, 1942, 1952, 1967)</a:t>
            </a:r>
          </a:p>
          <a:p>
            <a:pPr algn="just"/>
            <a:endParaRPr lang="es-UY" dirty="0" smtClean="0"/>
          </a:p>
          <a:p>
            <a:r>
              <a:rPr lang="es-UY" sz="2600" dirty="0" smtClean="0"/>
              <a:t>1879. Código Instrucción </a:t>
            </a:r>
            <a:r>
              <a:rPr lang="es-UY" sz="2600" dirty="0" smtClean="0"/>
              <a:t>Criminal (CIC). </a:t>
            </a:r>
            <a:r>
              <a:rPr lang="es-UY" sz="2600" dirty="0" smtClean="0"/>
              <a:t>Gobierno del Cnel. Latorre.   (Instauración de los jurados)</a:t>
            </a:r>
          </a:p>
          <a:p>
            <a:r>
              <a:rPr lang="es-UY" sz="2600" dirty="0" smtClean="0"/>
              <a:t>1889. Código Penal. Gobierno del Gral. Máximo  Gral. Máximo </a:t>
            </a:r>
            <a:r>
              <a:rPr lang="es-UY" sz="2600" dirty="0"/>
              <a:t>T</a:t>
            </a:r>
            <a:r>
              <a:rPr lang="es-UY" sz="2600" dirty="0" smtClean="0"/>
              <a:t>ajes</a:t>
            </a:r>
          </a:p>
          <a:p>
            <a:r>
              <a:rPr lang="es-UY" sz="2600" dirty="0" smtClean="0"/>
              <a:t>1934. CP. Gobierno de Gabriel Terra. </a:t>
            </a:r>
          </a:p>
          <a:p>
            <a:r>
              <a:rPr lang="es-UY" sz="2600" dirty="0" smtClean="0"/>
              <a:t>1938. Ley 9755. Abolición de los jurados. Gobierno de Gabriel Terra.</a:t>
            </a:r>
          </a:p>
          <a:p>
            <a:r>
              <a:rPr lang="es-UY" sz="2600" dirty="0" smtClean="0"/>
              <a:t>1980. Gobierno de Aparicio Méndez.</a:t>
            </a:r>
          </a:p>
          <a:p>
            <a:pPr>
              <a:buNone/>
            </a:pPr>
            <a:endParaRPr lang="es-ES" dirty="0"/>
          </a:p>
        </p:txBody>
      </p:sp>
    </p:spTree>
  </p:cSld>
  <p:clrMapOvr>
    <a:masterClrMapping/>
  </p:clrMapOvr>
  <p:transition spd="slow">
    <p:fade thruBlk="1"/>
    <p:sndAc>
      <p:stSnd>
        <p:snd r:embed="rId2" name="click.wav"/>
      </p:stSnd>
    </p:sndAc>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571472" y="1000108"/>
            <a:ext cx="8229600" cy="5214974"/>
          </a:xfrm>
        </p:spPr>
        <p:txBody>
          <a:bodyPr/>
          <a:lstStyle/>
          <a:p>
            <a:pPr>
              <a:buNone/>
            </a:pPr>
            <a:r>
              <a:rPr lang="es-UY" dirty="0" smtClean="0"/>
              <a:t>“Juicio”= Plenario????</a:t>
            </a:r>
          </a:p>
          <a:p>
            <a:pPr>
              <a:buNone/>
            </a:pPr>
            <a:endParaRPr lang="es-UY" dirty="0" smtClean="0"/>
          </a:p>
          <a:p>
            <a:r>
              <a:rPr lang="es-UY" sz="2800" dirty="0" smtClean="0"/>
              <a:t>¿Pesquisas secretas se permiten en el sumario?</a:t>
            </a:r>
          </a:p>
          <a:p>
            <a:r>
              <a:rPr lang="es-UY" sz="2800" dirty="0" smtClean="0"/>
              <a:t> ¿La comisión de los jueces está habilitada para el sumario?</a:t>
            </a:r>
          </a:p>
          <a:p>
            <a:r>
              <a:rPr lang="es-UY" sz="2800" dirty="0" smtClean="0"/>
              <a:t>¿Se permite el proceso en rebeldía durante el sumario?</a:t>
            </a:r>
          </a:p>
          <a:p>
            <a:pPr>
              <a:buNone/>
            </a:pPr>
            <a:r>
              <a:rPr lang="es-UY" sz="2800" dirty="0" smtClean="0"/>
              <a:t>(</a:t>
            </a:r>
            <a:r>
              <a:rPr lang="es-UY" sz="2800" dirty="0" err="1" smtClean="0"/>
              <a:t>Garderes</a:t>
            </a:r>
            <a:r>
              <a:rPr lang="es-UY" sz="2800" dirty="0" smtClean="0"/>
              <a:t> y Valentín: 2007)</a:t>
            </a:r>
            <a:endParaRPr lang="es-UY" sz="2800" dirty="0"/>
          </a:p>
        </p:txBody>
      </p:sp>
    </p:spTree>
  </p:cSld>
  <p:clrMapOvr>
    <a:masterClrMapping/>
  </p:clrMapOvr>
  <p:transition spd="slow">
    <p:fade thruBlk="1"/>
    <p:sndAc>
      <p:stSnd>
        <p:snd r:embed="rId2" name="click.wav"/>
      </p:stSnd>
    </p:sndAc>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28596" y="928670"/>
            <a:ext cx="8229600" cy="4857784"/>
          </a:xfrm>
        </p:spPr>
        <p:txBody>
          <a:bodyPr/>
          <a:lstStyle/>
          <a:p>
            <a:r>
              <a:rPr lang="es-UY" dirty="0" smtClean="0"/>
              <a:t>Principio acusatorio: Declaración Universal de Derechos Humanos, Arts. 10 y 11.</a:t>
            </a:r>
          </a:p>
          <a:p>
            <a:endParaRPr lang="es-UY" dirty="0" smtClean="0"/>
          </a:p>
          <a:p>
            <a:r>
              <a:rPr lang="es-UY" dirty="0" smtClean="0"/>
              <a:t>Pacto Internacional de Derechos Políticos, Arts. 14.</a:t>
            </a:r>
          </a:p>
          <a:p>
            <a:endParaRPr lang="es-UY" dirty="0" smtClean="0"/>
          </a:p>
          <a:p>
            <a:r>
              <a:rPr lang="es-UY" dirty="0" smtClean="0"/>
              <a:t>Convención Americana de Derechos Humanos, artículo 8. </a:t>
            </a:r>
          </a:p>
          <a:p>
            <a:endParaRPr lang="es-UY" dirty="0"/>
          </a:p>
        </p:txBody>
      </p:sp>
    </p:spTree>
  </p:cSld>
  <p:clrMapOvr>
    <a:masterClrMapping/>
  </p:clrMapOvr>
  <p:transition spd="slow">
    <p:fade thruBlk="1"/>
    <p:sndAc>
      <p:stSnd>
        <p:snd r:embed="rId2" name="click.wav"/>
      </p:stSnd>
    </p:sndAc>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UY" b="1" dirty="0" smtClean="0"/>
              <a:t>Conclusión.</a:t>
            </a:r>
            <a:endParaRPr lang="es-UY" b="1" dirty="0"/>
          </a:p>
        </p:txBody>
      </p:sp>
      <p:sp>
        <p:nvSpPr>
          <p:cNvPr id="3" name="2 Marcador de contenido"/>
          <p:cNvSpPr>
            <a:spLocks noGrp="1"/>
          </p:cNvSpPr>
          <p:nvPr>
            <p:ph idx="1"/>
          </p:nvPr>
        </p:nvSpPr>
        <p:spPr/>
        <p:txBody>
          <a:bodyPr/>
          <a:lstStyle/>
          <a:p>
            <a:pPr algn="just">
              <a:buNone/>
            </a:pPr>
            <a:r>
              <a:rPr lang="es-UY" dirty="0" smtClean="0"/>
              <a:t>   </a:t>
            </a:r>
          </a:p>
          <a:p>
            <a:pPr algn="just">
              <a:buNone/>
            </a:pPr>
            <a:r>
              <a:rPr lang="es-UY" dirty="0" smtClean="0"/>
              <a:t> Desde el año 1879 el legislador patrio ha permanecido a espaldas de la Constitución y de los instrumentos Internacionales suscritos por el País.</a:t>
            </a:r>
          </a:p>
          <a:p>
            <a:pPr>
              <a:buNone/>
            </a:pPr>
            <a:r>
              <a:rPr lang="es-UY" sz="2800" dirty="0" smtClean="0"/>
              <a:t>(Conf. </a:t>
            </a:r>
            <a:r>
              <a:rPr lang="es-UY" sz="2800" dirty="0" err="1" smtClean="0"/>
              <a:t>Garderes</a:t>
            </a:r>
            <a:r>
              <a:rPr lang="es-UY" sz="2800" dirty="0" smtClean="0"/>
              <a:t> y </a:t>
            </a:r>
            <a:r>
              <a:rPr lang="es-UY" sz="2800" dirty="0" err="1" smtClean="0"/>
              <a:t>Valentin</a:t>
            </a:r>
            <a:r>
              <a:rPr lang="es-UY" sz="2800" dirty="0" smtClean="0"/>
              <a:t>)</a:t>
            </a:r>
            <a:endParaRPr lang="es-UY" sz="2800" dirty="0"/>
          </a:p>
        </p:txBody>
      </p:sp>
    </p:spTree>
  </p:cSld>
  <p:clrMapOvr>
    <a:masterClrMapping/>
  </p:clrMapOvr>
  <p:transition spd="slow">
    <p:fade thruBlk="1"/>
    <p:sndAc>
      <p:stSnd>
        <p:snd r:embed="rId2" name="click.wav"/>
      </p:stSnd>
    </p:sndAc>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539552" y="332659"/>
            <a:ext cx="8219256" cy="6192687"/>
          </a:xfrm>
        </p:spPr>
        <p:txBody>
          <a:bodyPr>
            <a:normAutofit fontScale="62500" lnSpcReduction="20000"/>
          </a:bodyPr>
          <a:lstStyle/>
          <a:p>
            <a:pPr algn="ctr">
              <a:buNone/>
            </a:pPr>
            <a:r>
              <a:rPr lang="es-UY" sz="3800" b="1" dirty="0" smtClean="0"/>
              <a:t>Tradiciones inquisitivas vs. Tradiciones acusatorias.</a:t>
            </a:r>
          </a:p>
          <a:p>
            <a:pPr>
              <a:buNone/>
            </a:pPr>
            <a:endParaRPr lang="es-UY" dirty="0" smtClean="0"/>
          </a:p>
          <a:p>
            <a:pPr algn="just">
              <a:buNone/>
            </a:pPr>
            <a:r>
              <a:rPr lang="es-UY" sz="3600" b="1" dirty="0" smtClean="0"/>
              <a:t>La tradición adversarial:</a:t>
            </a:r>
            <a:endParaRPr lang="es-UY" sz="3600" b="1" dirty="0" smtClean="0"/>
          </a:p>
          <a:p>
            <a:pPr algn="just">
              <a:buFont typeface="Wingdings" pitchFamily="2" charset="2"/>
              <a:buChar char="Ø"/>
            </a:pPr>
            <a:endParaRPr lang="es-UY" sz="3600" dirty="0" smtClean="0"/>
          </a:p>
          <a:p>
            <a:pPr algn="just">
              <a:buFont typeface="Wingdings" pitchFamily="2" charset="2"/>
              <a:buChar char="Ø"/>
            </a:pPr>
            <a:r>
              <a:rPr lang="es-UY" sz="3600" dirty="0" smtClean="0"/>
              <a:t>Delito </a:t>
            </a:r>
            <a:r>
              <a:rPr lang="es-UY" sz="3600" dirty="0" smtClean="0"/>
              <a:t>como </a:t>
            </a:r>
            <a:r>
              <a:rPr lang="es-UY" sz="3600" b="1" i="1" dirty="0" smtClean="0"/>
              <a:t>infracción</a:t>
            </a:r>
            <a:r>
              <a:rPr lang="es-UY" sz="3600" dirty="0" smtClean="0"/>
              <a:t> o desobediencia vs. delito como </a:t>
            </a:r>
            <a:r>
              <a:rPr lang="es-UY" sz="3600" b="1" i="1" dirty="0" smtClean="0"/>
              <a:t>conflicto </a:t>
            </a:r>
            <a:r>
              <a:rPr lang="es-UY" sz="3600" dirty="0" smtClean="0"/>
              <a:t>entre personas o grupos, el que reclama intervención estatal. El concepto de </a:t>
            </a:r>
            <a:r>
              <a:rPr lang="es-UY" sz="3600" b="1" i="1" dirty="0" smtClean="0"/>
              <a:t>punición</a:t>
            </a:r>
            <a:r>
              <a:rPr lang="es-UY" sz="3600" dirty="0" smtClean="0"/>
              <a:t> se contrapone a </a:t>
            </a:r>
            <a:r>
              <a:rPr lang="es-UY" sz="3600" b="1" i="1" dirty="0" smtClean="0"/>
              <a:t>reacción.</a:t>
            </a:r>
          </a:p>
          <a:p>
            <a:pPr algn="just">
              <a:buFont typeface="Wingdings" pitchFamily="2" charset="2"/>
              <a:buChar char="Ø"/>
            </a:pPr>
            <a:endParaRPr lang="es-UY" sz="3600" dirty="0" smtClean="0"/>
          </a:p>
          <a:p>
            <a:pPr algn="just">
              <a:buFont typeface="Wingdings" pitchFamily="2" charset="2"/>
              <a:buChar char="Ø"/>
            </a:pPr>
            <a:r>
              <a:rPr lang="es-UY" sz="3600" dirty="0" smtClean="0"/>
              <a:t>“</a:t>
            </a:r>
            <a:r>
              <a:rPr lang="es-UY" sz="3600" i="1" dirty="0" smtClean="0"/>
              <a:t>El </a:t>
            </a:r>
            <a:r>
              <a:rPr lang="es-UY" sz="3600" i="1" dirty="0" smtClean="0"/>
              <a:t>derecho no es otra cosa que una </a:t>
            </a:r>
            <a:r>
              <a:rPr lang="es-UY" sz="3600" i="1" dirty="0" smtClean="0"/>
              <a:t>concatenación de actos de venganza</a:t>
            </a:r>
            <a:r>
              <a:rPr lang="es-UY" sz="3600" dirty="0" smtClean="0"/>
              <a:t>” (Foucault: 1986). O la continuación de la lucha entre individuos.</a:t>
            </a:r>
          </a:p>
          <a:p>
            <a:pPr algn="just">
              <a:buFont typeface="Wingdings" pitchFamily="2" charset="2"/>
              <a:buChar char="Ø"/>
            </a:pPr>
            <a:endParaRPr lang="es-UY" sz="3600" dirty="0" smtClean="0"/>
          </a:p>
          <a:p>
            <a:pPr algn="just">
              <a:buFont typeface="Wingdings" pitchFamily="2" charset="2"/>
              <a:buChar char="Ø"/>
            </a:pPr>
            <a:r>
              <a:rPr lang="es-UY" sz="3600" dirty="0" smtClean="0"/>
              <a:t>Juez como parte de una maquinaria o estructura fuertemente jerarquizada vs. juez como persona independiente y garantía de evitación de abusos de poder. </a:t>
            </a:r>
            <a:endParaRPr lang="es-UY" sz="3600" dirty="0" smtClean="0"/>
          </a:p>
          <a:p>
            <a:pPr algn="just">
              <a:buFont typeface="Wingdings" pitchFamily="2" charset="2"/>
              <a:buChar char="Ø"/>
            </a:pPr>
            <a:endParaRPr lang="es-UY" sz="3600" dirty="0" smtClean="0"/>
          </a:p>
          <a:p>
            <a:pPr algn="just">
              <a:buFont typeface="Wingdings" pitchFamily="2" charset="2"/>
              <a:buChar char="Ø"/>
            </a:pPr>
            <a:r>
              <a:rPr lang="es-UY" sz="3600" i="1" dirty="0" smtClean="0"/>
              <a:t>“Un proceso acusatorio significa un proceso de partes, un procedimiento de lucha o combate entre representantes de intereses contrapuestos” </a:t>
            </a:r>
            <a:r>
              <a:rPr lang="es-UY" sz="3600" dirty="0" smtClean="0"/>
              <a:t> (J.B. </a:t>
            </a:r>
            <a:r>
              <a:rPr lang="es-UY" sz="3600" dirty="0" err="1" smtClean="0"/>
              <a:t>Maier</a:t>
            </a:r>
            <a:r>
              <a:rPr lang="es-UY" sz="3600" dirty="0" smtClean="0"/>
              <a:t>: 2013)</a:t>
            </a:r>
            <a:endParaRPr lang="es-UY" sz="3600" dirty="0" smtClean="0"/>
          </a:p>
          <a:p>
            <a:pPr>
              <a:buFont typeface="Wingdings" pitchFamily="2" charset="2"/>
              <a:buChar char="Ø"/>
            </a:pPr>
            <a:endParaRPr lang="es-UY" dirty="0" smtClean="0"/>
          </a:p>
          <a:p>
            <a:pPr>
              <a:buNone/>
            </a:pPr>
            <a:endParaRPr lang="es-ES" dirty="0"/>
          </a:p>
        </p:txBody>
      </p:sp>
    </p:spTree>
  </p:cSld>
  <p:clrMapOvr>
    <a:masterClrMapping/>
  </p:clrMapOvr>
  <p:transition spd="slow">
    <p:sndAc>
      <p:stSnd>
        <p:snd r:embed="rId3" name="click.wav"/>
      </p:stSnd>
    </p:sndAc>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UY" b="1" dirty="0" smtClean="0"/>
              <a:t>Características del proceso inquisitorial.</a:t>
            </a:r>
            <a:endParaRPr lang="es-ES" b="1" dirty="0"/>
          </a:p>
        </p:txBody>
      </p:sp>
      <p:sp>
        <p:nvSpPr>
          <p:cNvPr id="3" name="2 Marcador de contenido"/>
          <p:cNvSpPr>
            <a:spLocks noGrp="1"/>
          </p:cNvSpPr>
          <p:nvPr>
            <p:ph idx="1"/>
          </p:nvPr>
        </p:nvSpPr>
        <p:spPr/>
        <p:txBody>
          <a:bodyPr>
            <a:normAutofit fontScale="92500" lnSpcReduction="20000"/>
          </a:bodyPr>
          <a:lstStyle/>
          <a:p>
            <a:r>
              <a:rPr lang="es-UY" dirty="0" smtClean="0"/>
              <a:t>Ámbito reservado o secreto cuya finalidad es la  la búsqueda de la verdad material.</a:t>
            </a:r>
          </a:p>
          <a:p>
            <a:r>
              <a:rPr lang="es-UY" dirty="0" smtClean="0"/>
              <a:t>Sin posibilidad real de defensa.</a:t>
            </a:r>
          </a:p>
          <a:p>
            <a:r>
              <a:rPr lang="es-UY" dirty="0" smtClean="0"/>
              <a:t>Búsqueda </a:t>
            </a:r>
            <a:r>
              <a:rPr lang="es-UY" dirty="0" smtClean="0"/>
              <a:t>frenética </a:t>
            </a:r>
            <a:r>
              <a:rPr lang="es-UY" dirty="0" smtClean="0"/>
              <a:t>de la confesión.</a:t>
            </a:r>
          </a:p>
          <a:p>
            <a:r>
              <a:rPr lang="es-UY" dirty="0" smtClean="0"/>
              <a:t>Trato descuidado o deshumanizado a testigos y víctimas. Tan sólo como </a:t>
            </a:r>
            <a:r>
              <a:rPr lang="es-UY" i="1" dirty="0" smtClean="0"/>
              <a:t>objetos</a:t>
            </a:r>
            <a:r>
              <a:rPr lang="es-UY" dirty="0" smtClean="0"/>
              <a:t> de prueba.</a:t>
            </a:r>
          </a:p>
          <a:p>
            <a:r>
              <a:rPr lang="es-UY" dirty="0" smtClean="0"/>
              <a:t>Escrituralidad, formalismo y ritualidad.</a:t>
            </a:r>
          </a:p>
          <a:p>
            <a:r>
              <a:rPr lang="es-UY" dirty="0" smtClean="0"/>
              <a:t>Encarcelamiento preventivo.</a:t>
            </a:r>
          </a:p>
          <a:p>
            <a:pPr>
              <a:buNone/>
            </a:pPr>
            <a:endParaRPr lang="es-UY" sz="2600" dirty="0" smtClean="0"/>
          </a:p>
          <a:p>
            <a:pPr>
              <a:buNone/>
            </a:pPr>
            <a:r>
              <a:rPr lang="es-UY" sz="2600" dirty="0" smtClean="0"/>
              <a:t>(</a:t>
            </a:r>
            <a:r>
              <a:rPr lang="es-UY" sz="2600" dirty="0" smtClean="0"/>
              <a:t>Carrara citado por Binder: 2013)</a:t>
            </a:r>
          </a:p>
          <a:p>
            <a:endParaRPr lang="es-UY" dirty="0" smtClean="0"/>
          </a:p>
          <a:p>
            <a:endParaRPr lang="es-ES" dirty="0"/>
          </a:p>
        </p:txBody>
      </p:sp>
    </p:spTree>
  </p:cSld>
  <p:clrMapOvr>
    <a:masterClrMapping/>
  </p:clrMapOvr>
  <p:transition spd="slow">
    <p:fade thruBlk="1"/>
    <p:sndAc>
      <p:stSnd>
        <p:snd r:embed="rId2" name="click.wav"/>
      </p:stSnd>
    </p:sndAc>
  </p:transition>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1613</TotalTime>
  <Words>1673</Words>
  <Application>Microsoft Office PowerPoint</Application>
  <PresentationFormat>Presentación en pantalla (4:3)</PresentationFormat>
  <Paragraphs>134</Paragraphs>
  <Slides>20</Slides>
  <Notes>1</Notes>
  <HiddenSlides>0</HiddenSlides>
  <MMClips>0</MMClips>
  <ScaleCrop>false</ScaleCrop>
  <HeadingPairs>
    <vt:vector size="4" baseType="variant">
      <vt:variant>
        <vt:lpstr>Tema</vt:lpstr>
      </vt:variant>
      <vt:variant>
        <vt:i4>1</vt:i4>
      </vt:variant>
      <vt:variant>
        <vt:lpstr>Títulos de diapositiva</vt:lpstr>
      </vt:variant>
      <vt:variant>
        <vt:i4>20</vt:i4>
      </vt:variant>
    </vt:vector>
  </HeadingPairs>
  <TitlesOfParts>
    <vt:vector size="21" baseType="lpstr">
      <vt:lpstr>Tema de Office</vt:lpstr>
      <vt:lpstr>Reforma procesal. Justicia y acceso a la información.</vt:lpstr>
      <vt:lpstr>Justicia Penal en clave de sistema acusatorio.</vt:lpstr>
      <vt:lpstr> El programa Constitucional e Internacional </vt:lpstr>
      <vt:lpstr>Diapositiva 4</vt:lpstr>
      <vt:lpstr>Diapositiva 5</vt:lpstr>
      <vt:lpstr>Diapositiva 6</vt:lpstr>
      <vt:lpstr>Conclusión.</vt:lpstr>
      <vt:lpstr>Diapositiva 8</vt:lpstr>
      <vt:lpstr>Características del proceso inquisitorial.</vt:lpstr>
      <vt:lpstr>Principales notas de los sistemas adversariales latinoamericanos.</vt:lpstr>
      <vt:lpstr>El juicio: una cuestión estratégica.</vt:lpstr>
      <vt:lpstr>Finalidades de la Reforma.</vt:lpstr>
      <vt:lpstr>Normativa aplicable en materia de publicidad procesal en el nuevo CPP. </vt:lpstr>
      <vt:lpstr>Diapositiva 14</vt:lpstr>
      <vt:lpstr>Diapositiva 15</vt:lpstr>
      <vt:lpstr>Publicidad interna y externa.</vt:lpstr>
      <vt:lpstr>Diapositiva 17</vt:lpstr>
      <vt:lpstr>Diapositiva 18</vt:lpstr>
      <vt:lpstr>Bibliografía consultada.</vt:lpstr>
      <vt:lpstr>Dr. Carlos Negro. Fiscal en lo Penal 6° Turno. carlos.negro7@gmail.com</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Teoría del caso e investigación criminal en el nuevo CPP.</dc:title>
  <dc:creator>0dod</dc:creator>
  <cp:lastModifiedBy>carlos.negro7</cp:lastModifiedBy>
  <cp:revision>74</cp:revision>
  <dcterms:created xsi:type="dcterms:W3CDTF">2015-05-15T11:48:48Z</dcterms:created>
  <dcterms:modified xsi:type="dcterms:W3CDTF">2015-08-18T12:17:26Z</dcterms:modified>
</cp:coreProperties>
</file>